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2" r:id="rId2"/>
    <p:sldId id="315" r:id="rId3"/>
    <p:sldId id="306" r:id="rId4"/>
    <p:sldId id="316" r:id="rId5"/>
    <p:sldId id="313" r:id="rId6"/>
    <p:sldId id="314" r:id="rId7"/>
    <p:sldId id="305" r:id="rId8"/>
    <p:sldId id="309" r:id="rId9"/>
    <p:sldId id="307" r:id="rId10"/>
    <p:sldId id="308" r:id="rId11"/>
    <p:sldId id="310" r:id="rId12"/>
    <p:sldId id="311" r:id="rId13"/>
    <p:sldId id="317" r:id="rId14"/>
    <p:sldId id="318" r:id="rId15"/>
    <p:sldId id="322" r:id="rId16"/>
    <p:sldId id="319" r:id="rId17"/>
    <p:sldId id="320" r:id="rId18"/>
    <p:sldId id="321" r:id="rId19"/>
    <p:sldId id="323" r:id="rId20"/>
    <p:sldId id="324" r:id="rId21"/>
    <p:sldId id="325" r:id="rId2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4" d="100"/>
          <a:sy n="64" d="100"/>
        </p:scale>
        <p:origin x="68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p>
        </p:txBody>
      </p:sp>
      <p:sp>
        <p:nvSpPr>
          <p:cNvPr id="4" name="Marcador de fecha 3"/>
          <p:cNvSpPr>
            <a:spLocks noGrp="1"/>
          </p:cNvSpPr>
          <p:nvPr>
            <p:ph type="dt" sz="half" idx="10"/>
          </p:nvPr>
        </p:nvSpPr>
        <p:spPr/>
        <p:txBody>
          <a:bodyPr/>
          <a:lstStyle/>
          <a:p>
            <a:fld id="{3EBBE2CB-A50F-4562-86C2-6682ADBFD2BF}" type="datetimeFigureOut">
              <a:rPr lang="es-ES" smtClean="0"/>
              <a:t>17/12/2024</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F7A5FC6B-1B4A-4626-821B-8BBB6D543D37}" type="slidenum">
              <a:rPr lang="es-ES" smtClean="0"/>
              <a:t>‹Nº›</a:t>
            </a:fld>
            <a:endParaRPr lang="es-ES" dirty="0"/>
          </a:p>
        </p:txBody>
      </p:sp>
    </p:spTree>
    <p:extLst>
      <p:ext uri="{BB962C8B-B14F-4D97-AF65-F5344CB8AC3E}">
        <p14:creationId xmlns:p14="http://schemas.microsoft.com/office/powerpoint/2010/main" val="3468553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3EBBE2CB-A50F-4562-86C2-6682ADBFD2BF}" type="datetimeFigureOut">
              <a:rPr lang="es-ES" smtClean="0"/>
              <a:t>17/12/2024</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F7A5FC6B-1B4A-4626-821B-8BBB6D543D37}" type="slidenum">
              <a:rPr lang="es-ES" smtClean="0"/>
              <a:t>‹Nº›</a:t>
            </a:fld>
            <a:endParaRPr lang="es-ES" dirty="0"/>
          </a:p>
        </p:txBody>
      </p:sp>
    </p:spTree>
    <p:extLst>
      <p:ext uri="{BB962C8B-B14F-4D97-AF65-F5344CB8AC3E}">
        <p14:creationId xmlns:p14="http://schemas.microsoft.com/office/powerpoint/2010/main" val="1884395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3EBBE2CB-A50F-4562-86C2-6682ADBFD2BF}" type="datetimeFigureOut">
              <a:rPr lang="es-ES" smtClean="0"/>
              <a:t>17/12/2024</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F7A5FC6B-1B4A-4626-821B-8BBB6D543D37}" type="slidenum">
              <a:rPr lang="es-ES" smtClean="0"/>
              <a:t>‹Nº›</a:t>
            </a:fld>
            <a:endParaRPr lang="es-ES" dirty="0"/>
          </a:p>
        </p:txBody>
      </p:sp>
    </p:spTree>
    <p:extLst>
      <p:ext uri="{BB962C8B-B14F-4D97-AF65-F5344CB8AC3E}">
        <p14:creationId xmlns:p14="http://schemas.microsoft.com/office/powerpoint/2010/main" val="182640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3EBBE2CB-A50F-4562-86C2-6682ADBFD2BF}" type="datetimeFigureOut">
              <a:rPr lang="es-ES" smtClean="0"/>
              <a:t>17/12/2024</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F7A5FC6B-1B4A-4626-821B-8BBB6D543D37}" type="slidenum">
              <a:rPr lang="es-ES" smtClean="0"/>
              <a:t>‹Nº›</a:t>
            </a:fld>
            <a:endParaRPr lang="es-ES" dirty="0"/>
          </a:p>
        </p:txBody>
      </p:sp>
    </p:spTree>
    <p:extLst>
      <p:ext uri="{BB962C8B-B14F-4D97-AF65-F5344CB8AC3E}">
        <p14:creationId xmlns:p14="http://schemas.microsoft.com/office/powerpoint/2010/main" val="3743766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3EBBE2CB-A50F-4562-86C2-6682ADBFD2BF}" type="datetimeFigureOut">
              <a:rPr lang="es-ES" smtClean="0"/>
              <a:t>17/12/2024</a:t>
            </a:fld>
            <a:endParaRPr lang="es-ES" dirty="0"/>
          </a:p>
        </p:txBody>
      </p:sp>
      <p:sp>
        <p:nvSpPr>
          <p:cNvPr id="8" name="Marcador de pie de página 7"/>
          <p:cNvSpPr>
            <a:spLocks noGrp="1"/>
          </p:cNvSpPr>
          <p:nvPr>
            <p:ph type="ftr" sz="quarter" idx="11"/>
          </p:nvPr>
        </p:nvSpPr>
        <p:spPr/>
        <p:txBody>
          <a:bodyPr/>
          <a:lstStyle/>
          <a:p>
            <a:endParaRPr lang="es-ES" dirty="0"/>
          </a:p>
        </p:txBody>
      </p:sp>
      <p:sp>
        <p:nvSpPr>
          <p:cNvPr id="9" name="Marcador de número de diapositiva 8"/>
          <p:cNvSpPr>
            <a:spLocks noGrp="1"/>
          </p:cNvSpPr>
          <p:nvPr>
            <p:ph type="sldNum" sz="quarter" idx="12"/>
          </p:nvPr>
        </p:nvSpPr>
        <p:spPr/>
        <p:txBody>
          <a:bodyPr/>
          <a:lstStyle/>
          <a:p>
            <a:fld id="{F7A5FC6B-1B4A-4626-821B-8BBB6D543D37}" type="slidenum">
              <a:rPr lang="es-ES" smtClean="0"/>
              <a:t>‹Nº›</a:t>
            </a:fld>
            <a:endParaRPr lang="es-ES" dirty="0"/>
          </a:p>
        </p:txBody>
      </p:sp>
    </p:spTree>
    <p:extLst>
      <p:ext uri="{BB962C8B-B14F-4D97-AF65-F5344CB8AC3E}">
        <p14:creationId xmlns:p14="http://schemas.microsoft.com/office/powerpoint/2010/main" val="2357617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3EBBE2CB-A50F-4562-86C2-6682ADBFD2BF}" type="datetimeFigureOut">
              <a:rPr lang="es-ES" smtClean="0"/>
              <a:t>17/12/2024</a:t>
            </a:fld>
            <a:endParaRPr lang="es-ES" dirty="0"/>
          </a:p>
        </p:txBody>
      </p:sp>
      <p:sp>
        <p:nvSpPr>
          <p:cNvPr id="4" name="Marcador de pie de página 3"/>
          <p:cNvSpPr>
            <a:spLocks noGrp="1"/>
          </p:cNvSpPr>
          <p:nvPr>
            <p:ph type="ftr" sz="quarter" idx="11"/>
          </p:nvPr>
        </p:nvSpPr>
        <p:spPr/>
        <p:txBody>
          <a:bodyPr/>
          <a:lstStyle/>
          <a:p>
            <a:endParaRPr lang="es-ES" dirty="0"/>
          </a:p>
        </p:txBody>
      </p:sp>
      <p:sp>
        <p:nvSpPr>
          <p:cNvPr id="5" name="Marcador de número de diapositiva 4"/>
          <p:cNvSpPr>
            <a:spLocks noGrp="1"/>
          </p:cNvSpPr>
          <p:nvPr>
            <p:ph type="sldNum" sz="quarter" idx="12"/>
          </p:nvPr>
        </p:nvSpPr>
        <p:spPr/>
        <p:txBody>
          <a:bodyPr/>
          <a:lstStyle/>
          <a:p>
            <a:fld id="{F7A5FC6B-1B4A-4626-821B-8BBB6D543D37}" type="slidenum">
              <a:rPr lang="es-ES" smtClean="0"/>
              <a:t>‹Nº›</a:t>
            </a:fld>
            <a:endParaRPr lang="es-ES" dirty="0"/>
          </a:p>
        </p:txBody>
      </p:sp>
    </p:spTree>
    <p:extLst>
      <p:ext uri="{BB962C8B-B14F-4D97-AF65-F5344CB8AC3E}">
        <p14:creationId xmlns:p14="http://schemas.microsoft.com/office/powerpoint/2010/main" val="1912489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3EBBE2CB-A50F-4562-86C2-6682ADBFD2BF}" type="datetimeFigureOut">
              <a:rPr lang="es-ES" smtClean="0"/>
              <a:t>17/12/2024</a:t>
            </a:fld>
            <a:endParaRPr lang="es-ES" dirty="0"/>
          </a:p>
        </p:txBody>
      </p:sp>
      <p:sp>
        <p:nvSpPr>
          <p:cNvPr id="3" name="Marcador de pie de página 2"/>
          <p:cNvSpPr>
            <a:spLocks noGrp="1"/>
          </p:cNvSpPr>
          <p:nvPr>
            <p:ph type="ftr" sz="quarter" idx="11"/>
          </p:nvPr>
        </p:nvSpPr>
        <p:spPr/>
        <p:txBody>
          <a:bodyPr/>
          <a:lstStyle/>
          <a:p>
            <a:endParaRPr lang="es-ES" dirty="0"/>
          </a:p>
        </p:txBody>
      </p:sp>
      <p:sp>
        <p:nvSpPr>
          <p:cNvPr id="4" name="Marcador de número de diapositiva 3"/>
          <p:cNvSpPr>
            <a:spLocks noGrp="1"/>
          </p:cNvSpPr>
          <p:nvPr>
            <p:ph type="sldNum" sz="quarter" idx="12"/>
          </p:nvPr>
        </p:nvSpPr>
        <p:spPr/>
        <p:txBody>
          <a:bodyPr/>
          <a:lstStyle/>
          <a:p>
            <a:fld id="{F7A5FC6B-1B4A-4626-821B-8BBB6D543D37}" type="slidenum">
              <a:rPr lang="es-ES" smtClean="0"/>
              <a:t>‹Nº›</a:t>
            </a:fld>
            <a:endParaRPr lang="es-ES" dirty="0"/>
          </a:p>
        </p:txBody>
      </p:sp>
    </p:spTree>
    <p:extLst>
      <p:ext uri="{BB962C8B-B14F-4D97-AF65-F5344CB8AC3E}">
        <p14:creationId xmlns:p14="http://schemas.microsoft.com/office/powerpoint/2010/main" val="2727763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3EBBE2CB-A50F-4562-86C2-6682ADBFD2BF}" type="datetimeFigureOut">
              <a:rPr lang="es-ES" smtClean="0"/>
              <a:t>17/12/2024</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F7A5FC6B-1B4A-4626-821B-8BBB6D543D37}" type="slidenum">
              <a:rPr lang="es-ES" smtClean="0"/>
              <a:t>‹Nº›</a:t>
            </a:fld>
            <a:endParaRPr lang="es-ES" dirty="0"/>
          </a:p>
        </p:txBody>
      </p:sp>
    </p:spTree>
    <p:extLst>
      <p:ext uri="{BB962C8B-B14F-4D97-AF65-F5344CB8AC3E}">
        <p14:creationId xmlns:p14="http://schemas.microsoft.com/office/powerpoint/2010/main" val="977736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3EBBE2CB-A50F-4562-86C2-6682ADBFD2BF}" type="datetimeFigureOut">
              <a:rPr lang="es-ES" smtClean="0"/>
              <a:t>17/12/2024</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F7A5FC6B-1B4A-4626-821B-8BBB6D543D37}" type="slidenum">
              <a:rPr lang="es-ES" smtClean="0"/>
              <a:t>‹Nº›</a:t>
            </a:fld>
            <a:endParaRPr lang="es-ES" dirty="0"/>
          </a:p>
        </p:txBody>
      </p:sp>
    </p:spTree>
    <p:extLst>
      <p:ext uri="{BB962C8B-B14F-4D97-AF65-F5344CB8AC3E}">
        <p14:creationId xmlns:p14="http://schemas.microsoft.com/office/powerpoint/2010/main" val="3615599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3EBBE2CB-A50F-4562-86C2-6682ADBFD2BF}" type="datetimeFigureOut">
              <a:rPr lang="es-ES" smtClean="0"/>
              <a:t>17/12/2024</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F7A5FC6B-1B4A-4626-821B-8BBB6D543D37}" type="slidenum">
              <a:rPr lang="es-ES" smtClean="0"/>
              <a:t>‹Nº›</a:t>
            </a:fld>
            <a:endParaRPr lang="es-ES" dirty="0"/>
          </a:p>
        </p:txBody>
      </p:sp>
    </p:spTree>
    <p:extLst>
      <p:ext uri="{BB962C8B-B14F-4D97-AF65-F5344CB8AC3E}">
        <p14:creationId xmlns:p14="http://schemas.microsoft.com/office/powerpoint/2010/main" val="3474788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3EBBE2CB-A50F-4562-86C2-6682ADBFD2BF}" type="datetimeFigureOut">
              <a:rPr lang="es-ES" smtClean="0"/>
              <a:t>17/12/2024</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F7A5FC6B-1B4A-4626-821B-8BBB6D543D37}" type="slidenum">
              <a:rPr lang="es-ES" smtClean="0"/>
              <a:t>‹Nº›</a:t>
            </a:fld>
            <a:endParaRPr lang="es-ES" dirty="0"/>
          </a:p>
        </p:txBody>
      </p:sp>
    </p:spTree>
    <p:extLst>
      <p:ext uri="{BB962C8B-B14F-4D97-AF65-F5344CB8AC3E}">
        <p14:creationId xmlns:p14="http://schemas.microsoft.com/office/powerpoint/2010/main" val="119586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BBE2CB-A50F-4562-86C2-6682ADBFD2BF}" type="datetimeFigureOut">
              <a:rPr lang="es-ES" smtClean="0"/>
              <a:t>17/12/2024</a:t>
            </a:fld>
            <a:endParaRPr lang="es-ES"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A5FC6B-1B4A-4626-821B-8BBB6D543D37}" type="slidenum">
              <a:rPr lang="es-ES" smtClean="0"/>
              <a:t>‹Nº›</a:t>
            </a:fld>
            <a:endParaRPr lang="es-ES" dirty="0"/>
          </a:p>
        </p:txBody>
      </p:sp>
    </p:spTree>
    <p:extLst>
      <p:ext uri="{BB962C8B-B14F-4D97-AF65-F5344CB8AC3E}">
        <p14:creationId xmlns:p14="http://schemas.microsoft.com/office/powerpoint/2010/main" val="405060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8" name="Marcador de contenido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76178" y="0"/>
            <a:ext cx="13390307" cy="7411163"/>
          </a:xfrm>
        </p:spPr>
      </p:pic>
    </p:spTree>
    <p:extLst>
      <p:ext uri="{BB962C8B-B14F-4D97-AF65-F5344CB8AC3E}">
        <p14:creationId xmlns:p14="http://schemas.microsoft.com/office/powerpoint/2010/main" val="8396044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ángulo 3"/>
          <p:cNvSpPr/>
          <p:nvPr/>
        </p:nvSpPr>
        <p:spPr>
          <a:xfrm>
            <a:off x="1796902" y="1882539"/>
            <a:ext cx="8878186" cy="2554545"/>
          </a:xfrm>
          <a:prstGeom prst="rect">
            <a:avLst/>
          </a:prstGeom>
        </p:spPr>
        <p:txBody>
          <a:bodyPr wrap="square">
            <a:spAutoFit/>
          </a:bodyPr>
          <a:lstStyle/>
          <a:p>
            <a:pPr algn="r"/>
            <a:r>
              <a:rPr lang="es-ES" sz="3200" dirty="0" smtClean="0">
                <a:solidFill>
                  <a:srgbClr val="000000"/>
                </a:solidFill>
                <a:latin typeface="Times New Roman" panose="02020603050405020304" pitchFamily="18" charset="0"/>
              </a:rPr>
              <a:t>El flamenco nos habla </a:t>
            </a:r>
            <a:r>
              <a:rPr lang="es-ES" sz="3200" dirty="0">
                <a:solidFill>
                  <a:srgbClr val="000000"/>
                </a:solidFill>
                <a:latin typeface="Times New Roman" panose="02020603050405020304" pitchFamily="18" charset="0"/>
              </a:rPr>
              <a:t>a cada una de nuestras células, </a:t>
            </a:r>
            <a:r>
              <a:rPr lang="es-ES" sz="3200" dirty="0" smtClean="0">
                <a:solidFill>
                  <a:srgbClr val="000000"/>
                </a:solidFill>
                <a:latin typeface="Times New Roman" panose="02020603050405020304" pitchFamily="18" charset="0"/>
              </a:rPr>
              <a:t>nos hace </a:t>
            </a:r>
            <a:r>
              <a:rPr lang="es-ES" sz="3200" dirty="0">
                <a:solidFill>
                  <a:srgbClr val="000000"/>
                </a:solidFill>
                <a:latin typeface="Times New Roman" panose="02020603050405020304" pitchFamily="18" charset="0"/>
              </a:rPr>
              <a:t>vibrar desde lo más profundo </a:t>
            </a:r>
            <a:r>
              <a:rPr lang="es-ES" sz="3200" dirty="0" smtClean="0">
                <a:solidFill>
                  <a:srgbClr val="000000"/>
                </a:solidFill>
                <a:latin typeface="Times New Roman" panose="02020603050405020304" pitchFamily="18" charset="0"/>
              </a:rPr>
              <a:t> resonando </a:t>
            </a:r>
            <a:r>
              <a:rPr lang="es-ES" sz="3200" dirty="0">
                <a:solidFill>
                  <a:srgbClr val="000000"/>
                </a:solidFill>
                <a:latin typeface="Times New Roman" panose="02020603050405020304" pitchFamily="18" charset="0"/>
              </a:rPr>
              <a:t>con las emociones más olvidadas, con el desgarrador sufrimiento ancestral de la raza humana</a:t>
            </a:r>
            <a:r>
              <a:rPr lang="es-ES" sz="3200" dirty="0" smtClean="0">
                <a:solidFill>
                  <a:srgbClr val="000000"/>
                </a:solidFill>
                <a:latin typeface="Times New Roman" panose="02020603050405020304" pitchFamily="18" charset="0"/>
              </a:rPr>
              <a:t>.</a:t>
            </a:r>
          </a:p>
          <a:p>
            <a:pPr algn="r"/>
            <a:r>
              <a:rPr lang="es-ES" dirty="0" err="1" smtClean="0">
                <a:latin typeface="Times New Roman" panose="02020603050405020304" pitchFamily="18" charset="0"/>
                <a:cs typeface="Times New Roman" panose="02020603050405020304" pitchFamily="18" charset="0"/>
              </a:rPr>
              <a:t>Brigitte</a:t>
            </a:r>
            <a:r>
              <a:rPr lang="es-ES" dirty="0" smtClean="0">
                <a:latin typeface="Times New Roman" panose="02020603050405020304" pitchFamily="18" charset="0"/>
                <a:cs typeface="Times New Roman" panose="02020603050405020304" pitchFamily="18" charset="0"/>
              </a:rPr>
              <a:t> </a:t>
            </a:r>
            <a:r>
              <a:rPr lang="es-ES" dirty="0" err="1">
                <a:latin typeface="Times New Roman" panose="02020603050405020304" pitchFamily="18" charset="0"/>
                <a:cs typeface="Times New Roman" panose="02020603050405020304" pitchFamily="18" charset="0"/>
              </a:rPr>
              <a:t>Champetier</a:t>
            </a:r>
            <a:r>
              <a:rPr lang="es-ES" dirty="0">
                <a:latin typeface="Times New Roman" panose="02020603050405020304" pitchFamily="18" charset="0"/>
                <a:cs typeface="Times New Roman" panose="02020603050405020304" pitchFamily="18" charset="0"/>
              </a:rPr>
              <a:t> de </a:t>
            </a:r>
            <a:r>
              <a:rPr lang="es-ES" dirty="0" err="1">
                <a:latin typeface="Times New Roman" panose="02020603050405020304" pitchFamily="18" charset="0"/>
                <a:cs typeface="Times New Roman" panose="02020603050405020304" pitchFamily="18" charset="0"/>
              </a:rPr>
              <a:t>Ribes</a:t>
            </a:r>
            <a:r>
              <a:rPr lang="es-ES" dirty="0">
                <a:latin typeface="Times New Roman" panose="02020603050405020304" pitchFamily="18" charset="0"/>
                <a:cs typeface="Times New Roman" panose="02020603050405020304" pitchFamily="18" charset="0"/>
              </a:rPr>
              <a:t> </a:t>
            </a:r>
            <a:r>
              <a:rPr lang="es-ES" sz="3200" dirty="0" smtClean="0">
                <a:solidFill>
                  <a:srgbClr val="000000"/>
                </a:solidFill>
                <a:latin typeface="Times New Roman" panose="02020603050405020304" pitchFamily="18" charset="0"/>
                <a:cs typeface="Times New Roman" panose="02020603050405020304" pitchFamily="18" charset="0"/>
              </a:rPr>
              <a:t> </a:t>
            </a:r>
            <a:endParaRPr lang="es-E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04143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ángulo 3"/>
          <p:cNvSpPr/>
          <p:nvPr/>
        </p:nvSpPr>
        <p:spPr>
          <a:xfrm>
            <a:off x="1403498" y="1127628"/>
            <a:ext cx="9282222" cy="4154984"/>
          </a:xfrm>
          <a:prstGeom prst="rect">
            <a:avLst/>
          </a:prstGeom>
        </p:spPr>
        <p:txBody>
          <a:bodyPr wrap="square">
            <a:spAutoFit/>
          </a:bodyPr>
          <a:lstStyle/>
          <a:p>
            <a:pPr algn="r"/>
            <a:r>
              <a:rPr lang="es-ES" sz="2400" dirty="0">
                <a:latin typeface="Times New Roman" panose="02020603050405020304" pitchFamily="18" charset="0"/>
                <a:cs typeface="Times New Roman" panose="02020603050405020304" pitchFamily="18" charset="0"/>
              </a:rPr>
              <a:t>Al bailar </a:t>
            </a:r>
            <a:r>
              <a:rPr lang="es-ES" sz="2400" dirty="0" smtClean="0">
                <a:latin typeface="Times New Roman" panose="02020603050405020304" pitchFamily="18" charset="0"/>
                <a:cs typeface="Times New Roman" panose="02020603050405020304" pitchFamily="18" charset="0"/>
              </a:rPr>
              <a:t>flamenco no somos </a:t>
            </a:r>
            <a:r>
              <a:rPr lang="es-ES" sz="2400" dirty="0">
                <a:latin typeface="Times New Roman" panose="02020603050405020304" pitchFamily="18" charset="0"/>
                <a:cs typeface="Times New Roman" panose="02020603050405020304" pitchFamily="18" charset="0"/>
              </a:rPr>
              <a:t>conscientes </a:t>
            </a:r>
            <a:r>
              <a:rPr lang="es-ES" sz="2400" dirty="0" smtClean="0">
                <a:latin typeface="Times New Roman" panose="02020603050405020304" pitchFamily="18" charset="0"/>
                <a:cs typeface="Times New Roman" panose="02020603050405020304" pitchFamily="18" charset="0"/>
              </a:rPr>
              <a:t>del cuerpo, creamos  </a:t>
            </a:r>
            <a:r>
              <a:rPr lang="es-ES" sz="2400" dirty="0">
                <a:latin typeface="Times New Roman" panose="02020603050405020304" pitchFamily="18" charset="0"/>
                <a:cs typeface="Times New Roman" panose="02020603050405020304" pitchFamily="18" charset="0"/>
              </a:rPr>
              <a:t>una colocación automática sin </a:t>
            </a:r>
            <a:r>
              <a:rPr lang="es-ES" sz="2400" dirty="0" smtClean="0">
                <a:latin typeface="Times New Roman" panose="02020603050405020304" pitchFamily="18" charset="0"/>
                <a:cs typeface="Times New Roman" panose="02020603050405020304" pitchFamily="18" charset="0"/>
              </a:rPr>
              <a:t>presencia </a:t>
            </a:r>
            <a:r>
              <a:rPr lang="es-ES" sz="2400" dirty="0">
                <a:latin typeface="Times New Roman" panose="02020603050405020304" pitchFamily="18" charset="0"/>
                <a:cs typeface="Times New Roman" panose="02020603050405020304" pitchFamily="18" charset="0"/>
              </a:rPr>
              <a:t>con la atención puesta </a:t>
            </a:r>
            <a:r>
              <a:rPr lang="es-ES" sz="2400" dirty="0" smtClean="0">
                <a:latin typeface="Times New Roman" panose="02020603050405020304" pitchFamily="18" charset="0"/>
                <a:cs typeface="Times New Roman" panose="02020603050405020304" pitchFamily="18" charset="0"/>
              </a:rPr>
              <a:t>en </a:t>
            </a:r>
            <a:r>
              <a:rPr lang="es-ES" sz="2400" dirty="0">
                <a:latin typeface="Times New Roman" panose="02020603050405020304" pitchFamily="18" charset="0"/>
                <a:cs typeface="Times New Roman" panose="02020603050405020304" pitchFamily="18" charset="0"/>
              </a:rPr>
              <a:t>copiar el </a:t>
            </a:r>
            <a:r>
              <a:rPr lang="es-ES" sz="2400" dirty="0" smtClean="0">
                <a:latin typeface="Times New Roman" panose="02020603050405020304" pitchFamily="18" charset="0"/>
                <a:cs typeface="Times New Roman" panose="02020603050405020304" pitchFamily="18" charset="0"/>
              </a:rPr>
              <a:t>movimiento </a:t>
            </a:r>
            <a:r>
              <a:rPr lang="es-ES" sz="2400" dirty="0">
                <a:latin typeface="Times New Roman" panose="02020603050405020304" pitchFamily="18" charset="0"/>
                <a:cs typeface="Times New Roman" panose="02020603050405020304" pitchFamily="18" charset="0"/>
              </a:rPr>
              <a:t>atropellando de exigencias nuestro </a:t>
            </a:r>
            <a:r>
              <a:rPr lang="es-ES" sz="2400" dirty="0" smtClean="0">
                <a:latin typeface="Times New Roman" panose="02020603050405020304" pitchFamily="18" charset="0"/>
                <a:cs typeface="Times New Roman" panose="02020603050405020304" pitchFamily="18" charset="0"/>
              </a:rPr>
              <a:t>cuerpo como </a:t>
            </a:r>
            <a:r>
              <a:rPr lang="es-ES" sz="2400" dirty="0">
                <a:latin typeface="Times New Roman" panose="02020603050405020304" pitchFamily="18" charset="0"/>
                <a:cs typeface="Times New Roman" panose="02020603050405020304" pitchFamily="18" charset="0"/>
              </a:rPr>
              <a:t>una máquina que no funciona bien y no como lo que </a:t>
            </a:r>
            <a:r>
              <a:rPr lang="es-ES" sz="2400" dirty="0" smtClean="0">
                <a:latin typeface="Times New Roman" panose="02020603050405020304" pitchFamily="18" charset="0"/>
                <a:cs typeface="Times New Roman" panose="02020603050405020304" pitchFamily="18" charset="0"/>
              </a:rPr>
              <a:t>es. </a:t>
            </a:r>
          </a:p>
          <a:p>
            <a:pPr algn="r"/>
            <a:r>
              <a:rPr lang="es-ES" sz="2400" b="1" dirty="0">
                <a:latin typeface="Times New Roman" panose="02020603050405020304" pitchFamily="18" charset="0"/>
                <a:cs typeface="Times New Roman" panose="02020603050405020304" pitchFamily="18" charset="0"/>
              </a:rPr>
              <a:t>E</a:t>
            </a:r>
            <a:r>
              <a:rPr lang="es-ES" sz="2400" b="1" dirty="0" smtClean="0">
                <a:latin typeface="Times New Roman" panose="02020603050405020304" pitchFamily="18" charset="0"/>
                <a:cs typeface="Times New Roman" panose="02020603050405020304" pitchFamily="18" charset="0"/>
              </a:rPr>
              <a:t>l </a:t>
            </a:r>
            <a:r>
              <a:rPr lang="es-ES" sz="2400" b="1" dirty="0">
                <a:latin typeface="Times New Roman" panose="02020603050405020304" pitchFamily="18" charset="0"/>
                <a:cs typeface="Times New Roman" panose="02020603050405020304" pitchFamily="18" charset="0"/>
              </a:rPr>
              <a:t>recipiente sagrado de nuestra alma</a:t>
            </a:r>
            <a:r>
              <a:rPr lang="es-ES" sz="2400" dirty="0" smtClean="0">
                <a:latin typeface="Times New Roman" panose="02020603050405020304" pitchFamily="18" charset="0"/>
                <a:cs typeface="Times New Roman" panose="02020603050405020304" pitchFamily="18" charset="0"/>
              </a:rPr>
              <a:t>.</a:t>
            </a:r>
          </a:p>
          <a:p>
            <a:pPr algn="r"/>
            <a:endParaRPr lang="es-ES" sz="2400" dirty="0" smtClean="0">
              <a:latin typeface="Times New Roman" panose="02020603050405020304" pitchFamily="18" charset="0"/>
              <a:cs typeface="Times New Roman" panose="02020603050405020304" pitchFamily="18" charset="0"/>
            </a:endParaRPr>
          </a:p>
          <a:p>
            <a:pPr algn="r"/>
            <a:r>
              <a:rPr lang="es-ES" sz="2400" dirty="0" smtClean="0">
                <a:latin typeface="Times New Roman" panose="02020603050405020304" pitchFamily="18" charset="0"/>
                <a:cs typeface="Times New Roman" panose="02020603050405020304" pitchFamily="18" charset="0"/>
              </a:rPr>
              <a:t>La </a:t>
            </a:r>
            <a:r>
              <a:rPr lang="es-ES" sz="2400" dirty="0">
                <a:latin typeface="Times New Roman" panose="02020603050405020304" pitchFamily="18" charset="0"/>
                <a:cs typeface="Times New Roman" panose="02020603050405020304" pitchFamily="18" charset="0"/>
              </a:rPr>
              <a:t>colocación es «la disposición para», «la preparación a», es estar listo y disponible para la acción. Es lo fundamental </a:t>
            </a:r>
            <a:r>
              <a:rPr lang="es-ES" sz="2400" dirty="0" smtClean="0">
                <a:latin typeface="Times New Roman" panose="02020603050405020304" pitchFamily="18" charset="0"/>
                <a:cs typeface="Times New Roman" panose="02020603050405020304" pitchFamily="18" charset="0"/>
              </a:rPr>
              <a:t>de la TCC </a:t>
            </a:r>
            <a:r>
              <a:rPr lang="es-ES" sz="2400" dirty="0">
                <a:latin typeface="Times New Roman" panose="02020603050405020304" pitchFamily="18" charset="0"/>
                <a:cs typeface="Times New Roman" panose="02020603050405020304" pitchFamily="18" charset="0"/>
              </a:rPr>
              <a:t>y el cincuenta por ciento de lo que viene después: el baile de arte</a:t>
            </a:r>
            <a:r>
              <a:rPr lang="es-ES" dirty="0" smtClean="0"/>
              <a:t>.</a:t>
            </a:r>
          </a:p>
          <a:p>
            <a:pPr algn="r"/>
            <a:r>
              <a:rPr lang="es-ES" sz="2400" b="1" dirty="0">
                <a:latin typeface="Times New Roman" panose="02020603050405020304" pitchFamily="18" charset="0"/>
                <a:cs typeface="Times New Roman" panose="02020603050405020304" pitchFamily="18" charset="0"/>
              </a:rPr>
              <a:t>La colocación es «estar en </a:t>
            </a:r>
            <a:r>
              <a:rPr lang="es-ES" sz="2400" b="1" i="1" dirty="0">
                <a:latin typeface="Times New Roman" panose="02020603050405020304" pitchFamily="18" charset="0"/>
                <a:cs typeface="Times New Roman" panose="02020603050405020304" pitchFamily="18" charset="0"/>
              </a:rPr>
              <a:t>cas</a:t>
            </a:r>
            <a:r>
              <a:rPr lang="es-ES" sz="2400" b="1" dirty="0">
                <a:latin typeface="Times New Roman" panose="02020603050405020304" pitchFamily="18" charset="0"/>
                <a:cs typeface="Times New Roman" panose="02020603050405020304" pitchFamily="18" charset="0"/>
              </a:rPr>
              <a:t>a»</a:t>
            </a:r>
            <a:r>
              <a:rPr lang="es-ES" sz="2400" b="1" i="1" dirty="0">
                <a:latin typeface="Times New Roman" panose="02020603050405020304" pitchFamily="18" charset="0"/>
                <a:cs typeface="Times New Roman" panose="02020603050405020304" pitchFamily="18" charset="0"/>
              </a:rPr>
              <a:t>, </a:t>
            </a:r>
            <a:r>
              <a:rPr lang="es-ES" sz="2400" b="1" dirty="0">
                <a:latin typeface="Times New Roman" panose="02020603050405020304" pitchFamily="18" charset="0"/>
                <a:cs typeface="Times New Roman" panose="02020603050405020304" pitchFamily="18" charset="0"/>
              </a:rPr>
              <a:t>en el lugar seguro.</a:t>
            </a:r>
            <a:r>
              <a:rPr lang="es-ES" sz="2400" dirty="0">
                <a:latin typeface="Times New Roman" panose="02020603050405020304" pitchFamily="18" charset="0"/>
                <a:cs typeface="Times New Roman" panose="02020603050405020304" pitchFamily="18" charset="0"/>
              </a:rPr>
              <a:t> </a:t>
            </a:r>
          </a:p>
          <a:p>
            <a:pPr algn="r"/>
            <a:r>
              <a:rPr lang="es-ES" sz="2400" dirty="0" smtClean="0">
                <a:latin typeface="Times New Roman" panose="02020603050405020304" pitchFamily="18" charset="0"/>
                <a:cs typeface="Times New Roman" panose="02020603050405020304" pitchFamily="18" charset="0"/>
              </a:rPr>
              <a:t> </a:t>
            </a:r>
            <a:endParaRPr lang="es-E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17124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ángulo 3"/>
          <p:cNvSpPr/>
          <p:nvPr/>
        </p:nvSpPr>
        <p:spPr>
          <a:xfrm>
            <a:off x="1403498" y="1127628"/>
            <a:ext cx="9282222" cy="4893647"/>
          </a:xfrm>
          <a:prstGeom prst="rect">
            <a:avLst/>
          </a:prstGeom>
        </p:spPr>
        <p:txBody>
          <a:bodyPr wrap="square">
            <a:spAutoFit/>
          </a:bodyPr>
          <a:lstStyle/>
          <a:p>
            <a:pPr algn="r"/>
            <a:r>
              <a:rPr lang="es-ES" sz="2400" dirty="0" smtClean="0">
                <a:latin typeface="Times New Roman" panose="02020603050405020304" pitchFamily="18" charset="0"/>
                <a:cs typeface="Times New Roman" panose="02020603050405020304" pitchFamily="18" charset="0"/>
              </a:rPr>
              <a:t>La colocación nos muestra corazas corporales (tensiones) </a:t>
            </a:r>
            <a:r>
              <a:rPr lang="es-ES" sz="2400" dirty="0">
                <a:latin typeface="Times New Roman" panose="02020603050405020304" pitchFamily="18" charset="0"/>
                <a:cs typeface="Times New Roman" panose="02020603050405020304" pitchFamily="18" charset="0"/>
              </a:rPr>
              <a:t>que tensan grupos musculares que no deberían estar implicados en </a:t>
            </a:r>
            <a:r>
              <a:rPr lang="es-ES" sz="2400" dirty="0" smtClean="0">
                <a:latin typeface="Times New Roman" panose="02020603050405020304" pitchFamily="18" charset="0"/>
                <a:cs typeface="Times New Roman" panose="02020603050405020304" pitchFamily="18" charset="0"/>
              </a:rPr>
              <a:t>dicho movimiento.</a:t>
            </a:r>
          </a:p>
          <a:p>
            <a:pPr algn="r"/>
            <a:endParaRPr lang="es-ES" sz="2400" dirty="0" smtClean="0">
              <a:latin typeface="Times New Roman" panose="02020603050405020304" pitchFamily="18" charset="0"/>
              <a:cs typeface="Times New Roman" panose="02020603050405020304" pitchFamily="18" charset="0"/>
            </a:endParaRPr>
          </a:p>
          <a:p>
            <a:pPr algn="r"/>
            <a:r>
              <a:rPr lang="es-ES" sz="2400" dirty="0" smtClean="0">
                <a:latin typeface="Times New Roman" panose="02020603050405020304" pitchFamily="18" charset="0"/>
                <a:cs typeface="Times New Roman" panose="02020603050405020304" pitchFamily="18" charset="0"/>
              </a:rPr>
              <a:t>La respiración durante el movimiento (en apnea) </a:t>
            </a:r>
          </a:p>
          <a:p>
            <a:pPr algn="r"/>
            <a:endParaRPr lang="es-ES" sz="2400" dirty="0">
              <a:latin typeface="Times New Roman" panose="02020603050405020304" pitchFamily="18" charset="0"/>
              <a:cs typeface="Times New Roman" panose="02020603050405020304" pitchFamily="18" charset="0"/>
            </a:endParaRPr>
          </a:p>
          <a:p>
            <a:pPr algn="r"/>
            <a:r>
              <a:rPr lang="es-ES" sz="2400" dirty="0">
                <a:latin typeface="Times New Roman" panose="02020603050405020304" pitchFamily="18" charset="0"/>
                <a:cs typeface="Times New Roman" panose="02020603050405020304" pitchFamily="18" charset="0"/>
              </a:rPr>
              <a:t>Tanto la tensión como la apnea están expresando inmovilidad, quietud y congelamiento. Son reacciones viscerales del miedo a lo </a:t>
            </a:r>
            <a:r>
              <a:rPr lang="es-ES" sz="2400" dirty="0" smtClean="0">
                <a:latin typeface="Times New Roman" panose="02020603050405020304" pitchFamily="18" charset="0"/>
                <a:cs typeface="Times New Roman" panose="02020603050405020304" pitchFamily="18" charset="0"/>
              </a:rPr>
              <a:t>desconocido. Nos muestra patrones </a:t>
            </a:r>
            <a:r>
              <a:rPr lang="es-ES" sz="2400" dirty="0">
                <a:latin typeface="Times New Roman" panose="02020603050405020304" pitchFamily="18" charset="0"/>
                <a:cs typeface="Times New Roman" panose="02020603050405020304" pitchFamily="18" charset="0"/>
              </a:rPr>
              <a:t>corporales que se han instaurado como mecanismos de defensa inconscientes.</a:t>
            </a:r>
            <a:endParaRPr lang="es-ES" sz="2400" dirty="0" smtClean="0">
              <a:latin typeface="Times New Roman" panose="02020603050405020304" pitchFamily="18" charset="0"/>
              <a:cs typeface="Times New Roman" panose="02020603050405020304" pitchFamily="18" charset="0"/>
            </a:endParaRPr>
          </a:p>
          <a:p>
            <a:pPr algn="r"/>
            <a:endParaRPr lang="es-ES" sz="2400" dirty="0">
              <a:latin typeface="Times New Roman" panose="02020603050405020304" pitchFamily="18" charset="0"/>
              <a:cs typeface="Times New Roman" panose="02020603050405020304" pitchFamily="18" charset="0"/>
            </a:endParaRPr>
          </a:p>
          <a:p>
            <a:pPr algn="r"/>
            <a:r>
              <a:rPr lang="es-ES" sz="2400" b="1" dirty="0" smtClean="0">
                <a:latin typeface="Times New Roman" panose="02020603050405020304" pitchFamily="18" charset="0"/>
                <a:cs typeface="Times New Roman" panose="02020603050405020304" pitchFamily="18" charset="0"/>
              </a:rPr>
              <a:t>El </a:t>
            </a:r>
            <a:r>
              <a:rPr lang="es-ES" sz="2400" b="1" dirty="0">
                <a:latin typeface="Times New Roman" panose="02020603050405020304" pitchFamily="18" charset="0"/>
                <a:cs typeface="Times New Roman" panose="02020603050405020304" pitchFamily="18" charset="0"/>
              </a:rPr>
              <a:t>miedo es con lo que nos </a:t>
            </a:r>
            <a:r>
              <a:rPr lang="es-ES" sz="2400" b="1" dirty="0" smtClean="0">
                <a:latin typeface="Times New Roman" panose="02020603050405020304" pitchFamily="18" charset="0"/>
                <a:cs typeface="Times New Roman" panose="02020603050405020304" pitchFamily="18" charset="0"/>
              </a:rPr>
              <a:t>encontraremos, siempre, </a:t>
            </a:r>
            <a:r>
              <a:rPr lang="es-ES" sz="2400" b="1" dirty="0">
                <a:latin typeface="Times New Roman" panose="02020603050405020304" pitchFamily="18" charset="0"/>
                <a:cs typeface="Times New Roman" panose="02020603050405020304" pitchFamily="18" charset="0"/>
              </a:rPr>
              <a:t>en el fondo de cualquier </a:t>
            </a:r>
            <a:r>
              <a:rPr lang="es-ES" sz="2400" b="1" i="1" dirty="0" smtClean="0">
                <a:latin typeface="Times New Roman" panose="02020603050405020304" pitchFamily="18" charset="0"/>
                <a:cs typeface="Times New Roman" panose="02020603050405020304" pitchFamily="18" charset="0"/>
              </a:rPr>
              <a:t>bloqueo</a:t>
            </a:r>
            <a:r>
              <a:rPr lang="es-ES" sz="2400" b="1" dirty="0" smtClean="0">
                <a:latin typeface="Times New Roman" panose="02020603050405020304" pitchFamily="18" charset="0"/>
                <a:cs typeface="Times New Roman" panose="02020603050405020304" pitchFamily="18" charset="0"/>
              </a:rPr>
              <a:t>.</a:t>
            </a:r>
            <a:r>
              <a:rPr lang="es-ES" sz="2400" dirty="0" smtClean="0">
                <a:latin typeface="Times New Roman" panose="02020603050405020304" pitchFamily="18" charset="0"/>
                <a:cs typeface="Times New Roman" panose="02020603050405020304" pitchFamily="18" charset="0"/>
              </a:rPr>
              <a:t> </a:t>
            </a:r>
            <a:endParaRPr lang="es-ES" sz="2400" dirty="0">
              <a:latin typeface="Times New Roman" panose="02020603050405020304" pitchFamily="18" charset="0"/>
              <a:cs typeface="Times New Roman" panose="02020603050405020304" pitchFamily="18" charset="0"/>
            </a:endParaRPr>
          </a:p>
          <a:p>
            <a:pPr algn="r"/>
            <a:r>
              <a:rPr lang="es-ES" sz="2400" dirty="0" smtClean="0">
                <a:latin typeface="Times New Roman" panose="02020603050405020304" pitchFamily="18" charset="0"/>
                <a:cs typeface="Times New Roman" panose="02020603050405020304" pitchFamily="18" charset="0"/>
              </a:rPr>
              <a:t> </a:t>
            </a:r>
            <a:endParaRPr lang="es-E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33687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Rectángulo 7"/>
          <p:cNvSpPr/>
          <p:nvPr/>
        </p:nvSpPr>
        <p:spPr>
          <a:xfrm>
            <a:off x="425302" y="1697933"/>
            <a:ext cx="11344940" cy="3046988"/>
          </a:xfrm>
          <a:prstGeom prst="rect">
            <a:avLst/>
          </a:prstGeom>
        </p:spPr>
        <p:txBody>
          <a:bodyPr wrap="square">
            <a:spAutoFit/>
          </a:bodyPr>
          <a:lstStyle/>
          <a:p>
            <a:pPr algn="ctr"/>
            <a:r>
              <a:rPr lang="es-ES" sz="3200" dirty="0" smtClean="0">
                <a:solidFill>
                  <a:srgbClr val="000000"/>
                </a:solidFill>
                <a:latin typeface="Times New Roman" panose="02020603050405020304" pitchFamily="18" charset="0"/>
              </a:rPr>
              <a:t>                 Te invito al proceso de tu baile.</a:t>
            </a:r>
          </a:p>
          <a:p>
            <a:pPr algn="ctr"/>
            <a:r>
              <a:rPr lang="es-ES" sz="3200" dirty="0" smtClean="0">
                <a:solidFill>
                  <a:srgbClr val="000000"/>
                </a:solidFill>
                <a:latin typeface="Times New Roman" panose="02020603050405020304" pitchFamily="18" charset="0"/>
              </a:rPr>
              <a:t>                 Te invito a seguir </a:t>
            </a:r>
            <a:r>
              <a:rPr lang="es-ES" sz="3200" dirty="0" err="1" smtClean="0">
                <a:solidFill>
                  <a:srgbClr val="000000"/>
                </a:solidFill>
                <a:latin typeface="Times New Roman" panose="02020603050405020304" pitchFamily="18" charset="0"/>
              </a:rPr>
              <a:t>investigandote</a:t>
            </a:r>
            <a:r>
              <a:rPr lang="es-ES" sz="3200" dirty="0" smtClean="0">
                <a:solidFill>
                  <a:srgbClr val="000000"/>
                </a:solidFill>
                <a:latin typeface="Times New Roman" panose="02020603050405020304" pitchFamily="18" charset="0"/>
              </a:rPr>
              <a:t>. </a:t>
            </a:r>
          </a:p>
          <a:p>
            <a:pPr algn="ctr"/>
            <a:r>
              <a:rPr lang="es-ES" sz="3200" dirty="0" smtClean="0">
                <a:solidFill>
                  <a:srgbClr val="000000"/>
                </a:solidFill>
                <a:latin typeface="Times New Roman" panose="02020603050405020304" pitchFamily="18" charset="0"/>
              </a:rPr>
              <a:t>             Te invito a ponerte de servicio al baile flamenco y a la Vida.</a:t>
            </a:r>
          </a:p>
          <a:p>
            <a:r>
              <a:rPr lang="es-ES" sz="3200" dirty="0" smtClean="0">
                <a:solidFill>
                  <a:srgbClr val="000000"/>
                </a:solidFill>
                <a:latin typeface="Times New Roman" panose="02020603050405020304" pitchFamily="18" charset="0"/>
              </a:rPr>
              <a:t>                     Te invito al nuevo paradigma  </a:t>
            </a:r>
          </a:p>
          <a:p>
            <a:pPr algn="ctr"/>
            <a:endParaRPr lang="es-ES" sz="3200" dirty="0" smtClean="0">
              <a:solidFill>
                <a:srgbClr val="000000"/>
              </a:solidFill>
              <a:latin typeface="Times New Roman" panose="02020603050405020304" pitchFamily="18" charset="0"/>
            </a:endParaRPr>
          </a:p>
          <a:p>
            <a:pPr algn="ctr"/>
            <a:r>
              <a:rPr lang="es-ES" sz="3200" dirty="0">
                <a:solidFill>
                  <a:srgbClr val="000000"/>
                </a:solidFill>
                <a:latin typeface="Times New Roman" panose="02020603050405020304" pitchFamily="18" charset="0"/>
              </a:rPr>
              <a:t> </a:t>
            </a:r>
            <a:r>
              <a:rPr lang="es-ES" sz="3200" dirty="0" smtClean="0">
                <a:solidFill>
                  <a:srgbClr val="000000"/>
                </a:solidFill>
                <a:latin typeface="Times New Roman" panose="02020603050405020304" pitchFamily="18" charset="0"/>
              </a:rPr>
              <a:t>                 Sabemos donde comenzamos...</a:t>
            </a:r>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09795" y="3365202"/>
            <a:ext cx="3554917" cy="307104"/>
          </a:xfrm>
          <a:prstGeom prst="rect">
            <a:avLst/>
          </a:prstGeom>
        </p:spPr>
      </p:pic>
    </p:spTree>
    <p:extLst>
      <p:ext uri="{BB962C8B-B14F-4D97-AF65-F5344CB8AC3E}">
        <p14:creationId xmlns:p14="http://schemas.microsoft.com/office/powerpoint/2010/main" val="5742446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ángulo 3"/>
          <p:cNvSpPr/>
          <p:nvPr/>
        </p:nvSpPr>
        <p:spPr>
          <a:xfrm>
            <a:off x="3593805" y="1823275"/>
            <a:ext cx="7201785" cy="2062103"/>
          </a:xfrm>
          <a:prstGeom prst="rect">
            <a:avLst/>
          </a:prstGeom>
        </p:spPr>
        <p:txBody>
          <a:bodyPr wrap="square">
            <a:spAutoFit/>
          </a:bodyPr>
          <a:lstStyle/>
          <a:p>
            <a:pPr algn="r"/>
            <a:r>
              <a:rPr lang="es-ES" sz="2400" b="1" dirty="0" smtClean="0">
                <a:solidFill>
                  <a:srgbClr val="000000"/>
                </a:solidFill>
                <a:latin typeface="Times New Roman" panose="02020603050405020304" pitchFamily="18" charset="0"/>
              </a:rPr>
              <a:t>Primera parte: Sustancia interior</a:t>
            </a:r>
          </a:p>
          <a:p>
            <a:pPr algn="r"/>
            <a:r>
              <a:rPr lang="es-ES" sz="2400" dirty="0" smtClean="0">
                <a:solidFill>
                  <a:srgbClr val="000000"/>
                </a:solidFill>
                <a:latin typeface="Times New Roman" panose="02020603050405020304" pitchFamily="18" charset="0"/>
              </a:rPr>
              <a:t>Teoría de la TCC. Exploración Emocional. Perfección de la </a:t>
            </a:r>
            <a:r>
              <a:rPr lang="es-ES" sz="2400" b="1" i="1" dirty="0" smtClean="0">
                <a:solidFill>
                  <a:srgbClr val="000000"/>
                </a:solidFill>
                <a:latin typeface="Times New Roman" panose="02020603050405020304" pitchFamily="18" charset="0"/>
              </a:rPr>
              <a:t>percepción</a:t>
            </a:r>
            <a:r>
              <a:rPr lang="es-ES" sz="2400" dirty="0" smtClean="0">
                <a:solidFill>
                  <a:srgbClr val="000000"/>
                </a:solidFill>
                <a:latin typeface="Times New Roman" panose="02020603050405020304" pitchFamily="18" charset="0"/>
              </a:rPr>
              <a:t> </a:t>
            </a:r>
            <a:r>
              <a:rPr lang="es-ES" sz="2400" dirty="0" smtClean="0">
                <a:solidFill>
                  <a:srgbClr val="000000"/>
                </a:solidFill>
                <a:latin typeface="Times New Roman" panose="02020603050405020304" pitchFamily="18" charset="0"/>
              </a:rPr>
              <a:t>(Retiro Presencial</a:t>
            </a:r>
            <a:r>
              <a:rPr lang="es-ES" sz="3200" dirty="0" smtClean="0">
                <a:solidFill>
                  <a:srgbClr val="000000"/>
                </a:solidFill>
                <a:latin typeface="Times New Roman" panose="02020603050405020304" pitchFamily="18" charset="0"/>
              </a:rPr>
              <a:t>).</a:t>
            </a:r>
          </a:p>
          <a:p>
            <a:pPr algn="r"/>
            <a:r>
              <a:rPr lang="es-ES" sz="2400" dirty="0" smtClean="0">
                <a:solidFill>
                  <a:srgbClr val="000000"/>
                </a:solidFill>
                <a:latin typeface="Times New Roman" panose="02020603050405020304" pitchFamily="18" charset="0"/>
              </a:rPr>
              <a:t>¿Por qué no haremos HOY ejercicios de TCC?</a:t>
            </a:r>
          </a:p>
          <a:p>
            <a:pPr algn="r"/>
            <a:r>
              <a:rPr lang="es-ES" sz="2400" dirty="0" smtClean="0">
                <a:solidFill>
                  <a:srgbClr val="000000"/>
                </a:solidFill>
                <a:latin typeface="Times New Roman" panose="02020603050405020304" pitchFamily="18" charset="0"/>
              </a:rPr>
              <a:t>  </a:t>
            </a:r>
            <a:endParaRPr lang="es-ES" sz="2400" dirty="0">
              <a:latin typeface="Times New Roman" panose="02020603050405020304" pitchFamily="18" charset="0"/>
              <a:cs typeface="Times New Roman" panose="02020603050405020304" pitchFamily="18" charset="0"/>
            </a:endParaRPr>
          </a:p>
        </p:txBody>
      </p:sp>
      <p:sp>
        <p:nvSpPr>
          <p:cNvPr id="7" name="Rectángulo 6"/>
          <p:cNvSpPr/>
          <p:nvPr/>
        </p:nvSpPr>
        <p:spPr>
          <a:xfrm>
            <a:off x="3200400" y="3885378"/>
            <a:ext cx="7595190" cy="1200329"/>
          </a:xfrm>
          <a:prstGeom prst="rect">
            <a:avLst/>
          </a:prstGeom>
        </p:spPr>
        <p:txBody>
          <a:bodyPr wrap="square">
            <a:spAutoFit/>
          </a:bodyPr>
          <a:lstStyle/>
          <a:p>
            <a:pPr algn="r"/>
            <a:r>
              <a:rPr lang="es-ES" sz="2400" b="1" dirty="0" smtClean="0">
                <a:solidFill>
                  <a:srgbClr val="000000"/>
                </a:solidFill>
                <a:latin typeface="Times New Roman" panose="02020603050405020304" pitchFamily="18" charset="0"/>
              </a:rPr>
              <a:t>Segunda parte: Ejercicios de TCC</a:t>
            </a:r>
          </a:p>
          <a:p>
            <a:pPr algn="r"/>
            <a:r>
              <a:rPr lang="es-ES" sz="2400" dirty="0" smtClean="0">
                <a:solidFill>
                  <a:srgbClr val="000000"/>
                </a:solidFill>
                <a:latin typeface="Times New Roman" panose="02020603050405020304" pitchFamily="18" charset="0"/>
              </a:rPr>
              <a:t>Ejercicios de TCC Técnica Corporal Consciente. Memorias. Vídeos de autosupervisión (Formación TCC online).</a:t>
            </a:r>
            <a:endParaRPr lang="es-E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24392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Rectángulo 6"/>
          <p:cNvSpPr/>
          <p:nvPr/>
        </p:nvSpPr>
        <p:spPr>
          <a:xfrm>
            <a:off x="2838893" y="1536174"/>
            <a:ext cx="8506047" cy="3785652"/>
          </a:xfrm>
          <a:prstGeom prst="rect">
            <a:avLst/>
          </a:prstGeom>
        </p:spPr>
        <p:txBody>
          <a:bodyPr wrap="square">
            <a:spAutoFit/>
          </a:bodyPr>
          <a:lstStyle/>
          <a:p>
            <a:r>
              <a:rPr lang="es-ES" sz="3200" b="1" dirty="0" smtClean="0">
                <a:latin typeface="Times New Roman" panose="02020603050405020304" pitchFamily="18" charset="0"/>
                <a:cs typeface="Times New Roman" panose="02020603050405020304" pitchFamily="18" charset="0"/>
              </a:rPr>
              <a:t>     Capítulo I. La </a:t>
            </a:r>
            <a:r>
              <a:rPr lang="es-ES" sz="3200" b="1" dirty="0">
                <a:latin typeface="Times New Roman" panose="02020603050405020304" pitchFamily="18" charset="0"/>
                <a:cs typeface="Times New Roman" panose="02020603050405020304" pitchFamily="18" charset="0"/>
              </a:rPr>
              <a:t>sustancia interior del </a:t>
            </a:r>
            <a:r>
              <a:rPr lang="es-ES" sz="3200" b="1" dirty="0" smtClean="0">
                <a:latin typeface="Times New Roman" panose="02020603050405020304" pitchFamily="18" charset="0"/>
                <a:cs typeface="Times New Roman" panose="02020603050405020304" pitchFamily="18" charset="0"/>
              </a:rPr>
              <a:t>arte</a:t>
            </a:r>
          </a:p>
          <a:p>
            <a:endParaRPr lang="es-ES" sz="3200" dirty="0" smtClean="0">
              <a:latin typeface="Times New Roman" panose="02020603050405020304" pitchFamily="18" charset="0"/>
              <a:cs typeface="Times New Roman" panose="02020603050405020304" pitchFamily="18" charset="0"/>
            </a:endParaRPr>
          </a:p>
          <a:p>
            <a:pPr marL="800100" lvl="1" indent="-342900">
              <a:buFont typeface="Arial" panose="020B0604020202020204" pitchFamily="34" charset="0"/>
              <a:buChar char="•"/>
            </a:pPr>
            <a:r>
              <a:rPr lang="es-ES" sz="2400" dirty="0" smtClean="0">
                <a:latin typeface="Times New Roman" panose="02020603050405020304" pitchFamily="18" charset="0"/>
                <a:cs typeface="Times New Roman" panose="02020603050405020304" pitchFamily="18" charset="0"/>
              </a:rPr>
              <a:t>La </a:t>
            </a:r>
            <a:r>
              <a:rPr lang="es-ES" sz="2400" dirty="0">
                <a:latin typeface="Times New Roman" panose="02020603050405020304" pitchFamily="18" charset="0"/>
                <a:cs typeface="Times New Roman" panose="02020603050405020304" pitchFamily="18" charset="0"/>
              </a:rPr>
              <a:t>expresión </a:t>
            </a:r>
            <a:r>
              <a:rPr lang="es-ES" sz="2400" dirty="0" smtClean="0">
                <a:latin typeface="Times New Roman" panose="02020603050405020304" pitchFamily="18" charset="0"/>
                <a:cs typeface="Times New Roman" panose="02020603050405020304" pitchFamily="18" charset="0"/>
              </a:rPr>
              <a:t>creativa.</a:t>
            </a:r>
            <a:endParaRPr lang="es-ES" sz="2400" dirty="0">
              <a:latin typeface="Times New Roman" panose="02020603050405020304" pitchFamily="18" charset="0"/>
              <a:cs typeface="Times New Roman" panose="02020603050405020304" pitchFamily="18" charset="0"/>
            </a:endParaRPr>
          </a:p>
          <a:p>
            <a:pPr marL="800100" lvl="1" indent="-342900">
              <a:buFont typeface="Arial" panose="020B0604020202020204" pitchFamily="34" charset="0"/>
              <a:buChar char="•"/>
            </a:pPr>
            <a:r>
              <a:rPr lang="es-ES" sz="2400" dirty="0">
                <a:latin typeface="Times New Roman" panose="02020603050405020304" pitchFamily="18" charset="0"/>
                <a:cs typeface="Times New Roman" panose="02020603050405020304" pitchFamily="18" charset="0"/>
              </a:rPr>
              <a:t>La expresión como puente entre la emoción y el </a:t>
            </a:r>
            <a:r>
              <a:rPr lang="es-ES" sz="2400" dirty="0" smtClean="0">
                <a:latin typeface="Times New Roman" panose="02020603050405020304" pitchFamily="18" charset="0"/>
                <a:cs typeface="Times New Roman" panose="02020603050405020304" pitchFamily="18" charset="0"/>
              </a:rPr>
              <a:t>movimiento.</a:t>
            </a:r>
          </a:p>
          <a:p>
            <a:pPr marL="800100" lvl="1" indent="-342900">
              <a:buFont typeface="Arial" panose="020B0604020202020204" pitchFamily="34" charset="0"/>
              <a:buChar char="•"/>
            </a:pPr>
            <a:r>
              <a:rPr lang="es-ES" sz="2400" dirty="0">
                <a:latin typeface="Times New Roman" panose="02020603050405020304" pitchFamily="18" charset="0"/>
                <a:cs typeface="Times New Roman" panose="02020603050405020304" pitchFamily="18" charset="0"/>
              </a:rPr>
              <a:t>Intelectualidad </a:t>
            </a:r>
            <a:r>
              <a:rPr lang="es-ES" sz="2400" dirty="0" smtClean="0">
                <a:latin typeface="Times New Roman" panose="02020603050405020304" pitchFamily="18" charset="0"/>
                <a:cs typeface="Times New Roman" panose="02020603050405020304" pitchFamily="18" charset="0"/>
              </a:rPr>
              <a:t>corporal.</a:t>
            </a:r>
            <a:endParaRPr lang="es-ES" sz="2400" dirty="0">
              <a:latin typeface="Times New Roman" panose="02020603050405020304" pitchFamily="18" charset="0"/>
              <a:cs typeface="Times New Roman" panose="02020603050405020304" pitchFamily="18" charset="0"/>
            </a:endParaRPr>
          </a:p>
          <a:p>
            <a:pPr marL="800100" lvl="1" indent="-342900">
              <a:buFont typeface="Arial" panose="020B0604020202020204" pitchFamily="34" charset="0"/>
              <a:buChar char="•"/>
            </a:pPr>
            <a:r>
              <a:rPr lang="es-ES" sz="2400" dirty="0" smtClean="0">
                <a:latin typeface="Times New Roman" panose="02020603050405020304" pitchFamily="18" charset="0"/>
                <a:cs typeface="Times New Roman" panose="02020603050405020304" pitchFamily="18" charset="0"/>
              </a:rPr>
              <a:t>Ver </a:t>
            </a:r>
            <a:r>
              <a:rPr lang="es-ES" sz="2400" dirty="0">
                <a:latin typeface="Times New Roman" panose="02020603050405020304" pitchFamily="18" charset="0"/>
                <a:cs typeface="Times New Roman" panose="02020603050405020304" pitchFamily="18" charset="0"/>
              </a:rPr>
              <a:t>para </a:t>
            </a:r>
            <a:r>
              <a:rPr lang="es-ES" sz="2400" dirty="0" smtClean="0">
                <a:latin typeface="Times New Roman" panose="02020603050405020304" pitchFamily="18" charset="0"/>
                <a:cs typeface="Times New Roman" panose="02020603050405020304" pitchFamily="18" charset="0"/>
              </a:rPr>
              <a:t>conectar.</a:t>
            </a:r>
          </a:p>
          <a:p>
            <a:pPr marL="800100" lvl="1" indent="-342900">
              <a:buFont typeface="Arial" panose="020B0604020202020204" pitchFamily="34" charset="0"/>
              <a:buChar char="•"/>
            </a:pPr>
            <a:r>
              <a:rPr lang="es-ES" sz="2400" dirty="0">
                <a:latin typeface="Times New Roman" panose="02020603050405020304" pitchFamily="18" charset="0"/>
                <a:cs typeface="Times New Roman" panose="02020603050405020304" pitchFamily="18" charset="0"/>
              </a:rPr>
              <a:t>Las interferencias mentales y nuestra historia </a:t>
            </a:r>
            <a:r>
              <a:rPr lang="es-ES" sz="2400" dirty="0" smtClean="0">
                <a:latin typeface="Times New Roman" panose="02020603050405020304" pitchFamily="18" charset="0"/>
                <a:cs typeface="Times New Roman" panose="02020603050405020304" pitchFamily="18" charset="0"/>
              </a:rPr>
              <a:t>personal.</a:t>
            </a:r>
          </a:p>
          <a:p>
            <a:pPr marL="800100" lvl="1" indent="-342900">
              <a:buFont typeface="Arial" panose="020B0604020202020204" pitchFamily="34" charset="0"/>
              <a:buChar char="•"/>
            </a:pPr>
            <a:r>
              <a:rPr lang="es-ES" sz="2400" dirty="0">
                <a:latin typeface="Times New Roman" panose="02020603050405020304" pitchFamily="18" charset="0"/>
                <a:cs typeface="Times New Roman" panose="02020603050405020304" pitchFamily="18" charset="0"/>
              </a:rPr>
              <a:t>El arte de la presencia es habitar </a:t>
            </a:r>
            <a:r>
              <a:rPr lang="es-ES" sz="2400" dirty="0" smtClean="0">
                <a:latin typeface="Times New Roman" panose="02020603050405020304" pitchFamily="18" charset="0"/>
                <a:cs typeface="Times New Roman" panose="02020603050405020304" pitchFamily="18" charset="0"/>
              </a:rPr>
              <a:t>el cuerpo.</a:t>
            </a:r>
          </a:p>
          <a:p>
            <a:endParaRPr lang="es-E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61754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Rectángulo 6"/>
          <p:cNvSpPr/>
          <p:nvPr/>
        </p:nvSpPr>
        <p:spPr>
          <a:xfrm>
            <a:off x="2371060" y="1026755"/>
            <a:ext cx="8826585" cy="4278094"/>
          </a:xfrm>
          <a:prstGeom prst="rect">
            <a:avLst/>
          </a:prstGeom>
        </p:spPr>
        <p:txBody>
          <a:bodyPr wrap="square">
            <a:spAutoFit/>
          </a:bodyPr>
          <a:lstStyle/>
          <a:p>
            <a:pPr lvl="1" algn="r"/>
            <a:r>
              <a:rPr lang="es-ES" sz="3200" b="1" dirty="0">
                <a:latin typeface="Times New Roman" panose="02020603050405020304" pitchFamily="18" charset="0"/>
                <a:cs typeface="Times New Roman" panose="02020603050405020304" pitchFamily="18" charset="0"/>
              </a:rPr>
              <a:t>La sustancia interior del arte</a:t>
            </a:r>
          </a:p>
          <a:p>
            <a:pPr algn="r"/>
            <a:endParaRPr lang="es-ES" sz="2400" i="1" dirty="0" smtClean="0">
              <a:latin typeface="Times New Roman" panose="02020603050405020304" pitchFamily="18" charset="0"/>
              <a:cs typeface="Times New Roman" panose="02020603050405020304" pitchFamily="18" charset="0"/>
            </a:endParaRPr>
          </a:p>
          <a:p>
            <a:pPr algn="r"/>
            <a:r>
              <a:rPr lang="es-ES" sz="2400" i="1" dirty="0" smtClean="0">
                <a:latin typeface="Times New Roman" panose="02020603050405020304" pitchFamily="18" charset="0"/>
                <a:cs typeface="Times New Roman" panose="02020603050405020304" pitchFamily="18" charset="0"/>
              </a:rPr>
              <a:t>“</a:t>
            </a:r>
            <a:r>
              <a:rPr lang="es-ES" sz="2400" i="1" dirty="0">
                <a:latin typeface="Times New Roman" panose="02020603050405020304" pitchFamily="18" charset="0"/>
                <a:cs typeface="Times New Roman" panose="02020603050405020304" pitchFamily="18" charset="0"/>
              </a:rPr>
              <a:t>La emoción reprimida que logra llegar a la superficie del </a:t>
            </a:r>
            <a:r>
              <a:rPr lang="es-ES" sz="2400" i="1" dirty="0" smtClean="0">
                <a:latin typeface="Times New Roman" panose="02020603050405020304" pitchFamily="18" charset="0"/>
                <a:cs typeface="Times New Roman" panose="02020603050405020304" pitchFamily="18" charset="0"/>
              </a:rPr>
              <a:t>recuerdo,</a:t>
            </a:r>
            <a:endParaRPr lang="es-ES" sz="2400" dirty="0">
              <a:latin typeface="Times New Roman" panose="02020603050405020304" pitchFamily="18" charset="0"/>
              <a:cs typeface="Times New Roman" panose="02020603050405020304" pitchFamily="18" charset="0"/>
            </a:endParaRPr>
          </a:p>
          <a:p>
            <a:pPr algn="r"/>
            <a:r>
              <a:rPr lang="es-ES" sz="2400" i="1" dirty="0">
                <a:latin typeface="Times New Roman" panose="02020603050405020304" pitchFamily="18" charset="0"/>
                <a:cs typeface="Times New Roman" panose="02020603050405020304" pitchFamily="18" charset="0"/>
              </a:rPr>
              <a:t>se transforma, gracias al arte, en la expresión creativa que libera una experiencia opresiva.</a:t>
            </a:r>
            <a:endParaRPr lang="es-ES" sz="2400" dirty="0">
              <a:latin typeface="Times New Roman" panose="02020603050405020304" pitchFamily="18" charset="0"/>
              <a:cs typeface="Times New Roman" panose="02020603050405020304" pitchFamily="18" charset="0"/>
            </a:endParaRPr>
          </a:p>
          <a:p>
            <a:pPr algn="r"/>
            <a:r>
              <a:rPr lang="es-ES" sz="2400" i="1" dirty="0">
                <a:latin typeface="Times New Roman" panose="02020603050405020304" pitchFamily="18" charset="0"/>
                <a:cs typeface="Times New Roman" panose="02020603050405020304" pitchFamily="18" charset="0"/>
              </a:rPr>
              <a:t>El arte, entonces, es el sentir auténtico y profundo del ser humano </a:t>
            </a:r>
            <a:endParaRPr lang="es-ES" sz="2400" dirty="0">
              <a:latin typeface="Times New Roman" panose="02020603050405020304" pitchFamily="18" charset="0"/>
              <a:cs typeface="Times New Roman" panose="02020603050405020304" pitchFamily="18" charset="0"/>
            </a:endParaRPr>
          </a:p>
          <a:p>
            <a:pPr algn="r"/>
            <a:r>
              <a:rPr lang="es-ES" sz="2400" i="1" dirty="0">
                <a:latin typeface="Times New Roman" panose="02020603050405020304" pitchFamily="18" charset="0"/>
                <a:cs typeface="Times New Roman" panose="02020603050405020304" pitchFamily="18" charset="0"/>
              </a:rPr>
              <a:t>que emerge desde el fondo, haciéndonos libres para sentir y expresar.</a:t>
            </a:r>
            <a:endParaRPr lang="es-ES" sz="2400" dirty="0">
              <a:latin typeface="Times New Roman" panose="02020603050405020304" pitchFamily="18" charset="0"/>
              <a:cs typeface="Times New Roman" panose="02020603050405020304" pitchFamily="18" charset="0"/>
            </a:endParaRPr>
          </a:p>
          <a:p>
            <a:pPr algn="r"/>
            <a:r>
              <a:rPr lang="es-ES" sz="2400" i="1" dirty="0">
                <a:latin typeface="Times New Roman" panose="02020603050405020304" pitchFamily="18" charset="0"/>
                <a:cs typeface="Times New Roman" panose="02020603050405020304" pitchFamily="18" charset="0"/>
              </a:rPr>
              <a:t>Es la felicidad que nos catapulta</a:t>
            </a:r>
            <a:endParaRPr lang="es-ES" sz="2400" dirty="0">
              <a:latin typeface="Times New Roman" panose="02020603050405020304" pitchFamily="18" charset="0"/>
              <a:cs typeface="Times New Roman" panose="02020603050405020304" pitchFamily="18" charset="0"/>
            </a:endParaRPr>
          </a:p>
          <a:p>
            <a:pPr algn="r"/>
            <a:r>
              <a:rPr lang="es-ES" sz="2400" i="1" dirty="0">
                <a:latin typeface="Times New Roman" panose="02020603050405020304" pitchFamily="18" charset="0"/>
                <a:cs typeface="Times New Roman" panose="02020603050405020304" pitchFamily="18" charset="0"/>
              </a:rPr>
              <a:t>desde la cueva más oscura a la cúspide del salto dimensional. </a:t>
            </a:r>
            <a:endParaRPr lang="es-ES" sz="2400" dirty="0">
              <a:latin typeface="Times New Roman" panose="02020603050405020304" pitchFamily="18" charset="0"/>
              <a:cs typeface="Times New Roman" panose="02020603050405020304" pitchFamily="18" charset="0"/>
            </a:endParaRPr>
          </a:p>
          <a:p>
            <a:pPr algn="r"/>
            <a:r>
              <a:rPr lang="es-ES" sz="2400" i="1" dirty="0">
                <a:latin typeface="Times New Roman" panose="02020603050405020304" pitchFamily="18" charset="0"/>
                <a:cs typeface="Times New Roman" panose="02020603050405020304" pitchFamily="18" charset="0"/>
              </a:rPr>
              <a:t>El arte transforma la vida y conlleva la realización”.</a:t>
            </a:r>
            <a:endParaRPr lang="es-ES" sz="2400" dirty="0">
              <a:latin typeface="Times New Roman" panose="02020603050405020304" pitchFamily="18" charset="0"/>
              <a:cs typeface="Times New Roman" panose="02020603050405020304" pitchFamily="18" charset="0"/>
            </a:endParaRPr>
          </a:p>
          <a:p>
            <a:pPr algn="r"/>
            <a:r>
              <a:rPr lang="es-ES" sz="2400" dirty="0">
                <a:latin typeface="Times New Roman" panose="02020603050405020304" pitchFamily="18" charset="0"/>
                <a:cs typeface="Times New Roman" panose="02020603050405020304" pitchFamily="18" charset="0"/>
              </a:rPr>
              <a:t>(La India)</a:t>
            </a:r>
          </a:p>
        </p:txBody>
      </p:sp>
    </p:spTree>
    <p:extLst>
      <p:ext uri="{BB962C8B-B14F-4D97-AF65-F5344CB8AC3E}">
        <p14:creationId xmlns:p14="http://schemas.microsoft.com/office/powerpoint/2010/main" val="15196071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ángulo 3"/>
          <p:cNvSpPr/>
          <p:nvPr/>
        </p:nvSpPr>
        <p:spPr>
          <a:xfrm>
            <a:off x="2488019" y="1351508"/>
            <a:ext cx="8963247" cy="4154984"/>
          </a:xfrm>
          <a:prstGeom prst="rect">
            <a:avLst/>
          </a:prstGeom>
        </p:spPr>
        <p:txBody>
          <a:bodyPr wrap="square">
            <a:spAutoFit/>
          </a:bodyPr>
          <a:lstStyle/>
          <a:p>
            <a:pPr algn="r"/>
            <a:r>
              <a:rPr lang="es-ES" sz="2400" dirty="0">
                <a:latin typeface="Times New Roman" panose="02020603050405020304" pitchFamily="18" charset="0"/>
                <a:cs typeface="Times New Roman" panose="02020603050405020304" pitchFamily="18" charset="0"/>
              </a:rPr>
              <a:t>E</a:t>
            </a:r>
            <a:r>
              <a:rPr lang="es-ES" sz="2400" dirty="0" smtClean="0">
                <a:latin typeface="Times New Roman" panose="02020603050405020304" pitchFamily="18" charset="0"/>
                <a:cs typeface="Times New Roman" panose="02020603050405020304" pitchFamily="18" charset="0"/>
              </a:rPr>
              <a:t>sta </a:t>
            </a:r>
            <a:r>
              <a:rPr lang="es-ES" sz="2400" dirty="0">
                <a:latin typeface="Times New Roman" panose="02020603050405020304" pitchFamily="18" charset="0"/>
                <a:cs typeface="Times New Roman" panose="02020603050405020304" pitchFamily="18" charset="0"/>
              </a:rPr>
              <a:t>técnica </a:t>
            </a:r>
            <a:r>
              <a:rPr lang="es-ES" sz="2400" dirty="0" smtClean="0">
                <a:latin typeface="Times New Roman" panose="02020603050405020304" pitchFamily="18" charset="0"/>
                <a:cs typeface="Times New Roman" panose="02020603050405020304" pitchFamily="18" charset="0"/>
              </a:rPr>
              <a:t>espera tu aporte. Espera tu </a:t>
            </a:r>
            <a:r>
              <a:rPr lang="es-ES" sz="2400" b="1" dirty="0">
                <a:latin typeface="Times New Roman" panose="02020603050405020304" pitchFamily="18" charset="0"/>
                <a:cs typeface="Times New Roman" panose="02020603050405020304" pitchFamily="18" charset="0"/>
              </a:rPr>
              <a:t>sustancia interior</a:t>
            </a:r>
            <a:r>
              <a:rPr lang="es-ES" sz="2400" dirty="0" smtClean="0">
                <a:latin typeface="Times New Roman" panose="02020603050405020304" pitchFamily="18" charset="0"/>
                <a:cs typeface="Times New Roman" panose="02020603050405020304" pitchFamily="18" charset="0"/>
              </a:rPr>
              <a:t>, es decir,  </a:t>
            </a:r>
            <a:r>
              <a:rPr lang="es-ES" sz="2400" dirty="0">
                <a:latin typeface="Times New Roman" panose="02020603050405020304" pitchFamily="18" charset="0"/>
                <a:cs typeface="Times New Roman" panose="02020603050405020304" pitchFamily="18" charset="0"/>
              </a:rPr>
              <a:t>tu </a:t>
            </a:r>
            <a:r>
              <a:rPr lang="es-ES" sz="2400" dirty="0" smtClean="0">
                <a:latin typeface="Times New Roman" panose="02020603050405020304" pitchFamily="18" charset="0"/>
                <a:cs typeface="Times New Roman" panose="02020603050405020304" pitchFamily="18" charset="0"/>
              </a:rPr>
              <a:t>disponibilidad </a:t>
            </a:r>
            <a:r>
              <a:rPr lang="es-ES" sz="2400" dirty="0">
                <a:latin typeface="Times New Roman" panose="02020603050405020304" pitchFamily="18" charset="0"/>
                <a:cs typeface="Times New Roman" panose="02020603050405020304" pitchFamily="18" charset="0"/>
              </a:rPr>
              <a:t>y apertura al trabajo consciente</a:t>
            </a:r>
            <a:r>
              <a:rPr lang="es-ES" sz="2400" dirty="0" smtClean="0">
                <a:latin typeface="Times New Roman" panose="02020603050405020304" pitchFamily="18" charset="0"/>
                <a:cs typeface="Times New Roman" panose="02020603050405020304" pitchFamily="18" charset="0"/>
              </a:rPr>
              <a:t>.</a:t>
            </a:r>
            <a:r>
              <a:rPr lang="es-ES" sz="2400" dirty="0">
                <a:latin typeface="Times New Roman" panose="02020603050405020304" pitchFamily="18" charset="0"/>
                <a:cs typeface="Times New Roman" panose="02020603050405020304" pitchFamily="18" charset="0"/>
              </a:rPr>
              <a:t> </a:t>
            </a:r>
            <a:endParaRPr lang="es-ES" sz="2400" dirty="0" smtClean="0">
              <a:latin typeface="Times New Roman" panose="02020603050405020304" pitchFamily="18" charset="0"/>
              <a:cs typeface="Times New Roman" panose="02020603050405020304" pitchFamily="18" charset="0"/>
            </a:endParaRPr>
          </a:p>
          <a:p>
            <a:pPr algn="r"/>
            <a:r>
              <a:rPr lang="es-ES" sz="2400" dirty="0" smtClean="0">
                <a:latin typeface="Times New Roman" panose="02020603050405020304" pitchFamily="18" charset="0"/>
                <a:cs typeface="Times New Roman" panose="02020603050405020304" pitchFamily="18" charset="0"/>
              </a:rPr>
              <a:t>Ambas- la técnica y tú sustancia interior </a:t>
            </a:r>
            <a:r>
              <a:rPr lang="es-ES" sz="2400" dirty="0">
                <a:latin typeface="Times New Roman" panose="02020603050405020304" pitchFamily="18" charset="0"/>
                <a:cs typeface="Times New Roman" panose="02020603050405020304" pitchFamily="18" charset="0"/>
              </a:rPr>
              <a:t>crean una danza de mutua retroalimentación que </a:t>
            </a:r>
            <a:r>
              <a:rPr lang="es-ES" sz="2400" dirty="0" smtClean="0">
                <a:latin typeface="Times New Roman" panose="02020603050405020304" pitchFamily="18" charset="0"/>
                <a:cs typeface="Times New Roman" panose="02020603050405020304" pitchFamily="18" charset="0"/>
              </a:rPr>
              <a:t>opera </a:t>
            </a:r>
            <a:r>
              <a:rPr lang="es-ES" sz="2400" dirty="0">
                <a:latin typeface="Times New Roman" panose="02020603050405020304" pitchFamily="18" charset="0"/>
                <a:cs typeface="Times New Roman" panose="02020603050405020304" pitchFamily="18" charset="0"/>
              </a:rPr>
              <a:t>el milagro. El milagro de la transformación de la relación con tu baile</a:t>
            </a:r>
            <a:r>
              <a:rPr lang="es-ES" sz="2400" dirty="0" smtClean="0">
                <a:latin typeface="Times New Roman" panose="02020603050405020304" pitchFamily="18" charset="0"/>
                <a:cs typeface="Times New Roman" panose="02020603050405020304" pitchFamily="18" charset="0"/>
              </a:rPr>
              <a:t>.</a:t>
            </a:r>
          </a:p>
          <a:p>
            <a:pPr algn="r"/>
            <a:r>
              <a:rPr lang="es-ES" sz="2400" b="1" dirty="0" smtClean="0">
                <a:latin typeface="Times New Roman" panose="02020603050405020304" pitchFamily="18" charset="0"/>
                <a:cs typeface="Times New Roman" panose="02020603050405020304" pitchFamily="18" charset="0"/>
              </a:rPr>
              <a:t> </a:t>
            </a:r>
            <a:r>
              <a:rPr lang="es-ES" sz="2400" b="1" dirty="0">
                <a:latin typeface="Times New Roman" panose="02020603050405020304" pitchFamily="18" charset="0"/>
                <a:cs typeface="Times New Roman" panose="02020603050405020304" pitchFamily="18" charset="0"/>
              </a:rPr>
              <a:t>Esa transformación es el poder de la realización</a:t>
            </a:r>
            <a:r>
              <a:rPr lang="es-ES" sz="2400" b="1" dirty="0" smtClean="0">
                <a:latin typeface="Times New Roman" panose="02020603050405020304" pitchFamily="18" charset="0"/>
                <a:cs typeface="Times New Roman" panose="02020603050405020304" pitchFamily="18" charset="0"/>
              </a:rPr>
              <a:t>.</a:t>
            </a:r>
          </a:p>
          <a:p>
            <a:pPr algn="r"/>
            <a:endParaRPr lang="es-ES" sz="2400" b="1" dirty="0" smtClean="0">
              <a:latin typeface="Times New Roman" panose="02020603050405020304" pitchFamily="18" charset="0"/>
              <a:cs typeface="Times New Roman" panose="02020603050405020304" pitchFamily="18" charset="0"/>
            </a:endParaRPr>
          </a:p>
          <a:p>
            <a:pPr algn="r"/>
            <a:r>
              <a:rPr lang="es-ES" sz="2400" dirty="0" smtClean="0">
                <a:latin typeface="Times New Roman" panose="02020603050405020304" pitchFamily="18" charset="0"/>
                <a:cs typeface="Times New Roman" panose="02020603050405020304" pitchFamily="18" charset="0"/>
              </a:rPr>
              <a:t>La TCC es tan </a:t>
            </a:r>
            <a:r>
              <a:rPr lang="es-ES" sz="2400" dirty="0">
                <a:latin typeface="Times New Roman" panose="02020603050405020304" pitchFamily="18" charset="0"/>
                <a:cs typeface="Times New Roman" panose="02020603050405020304" pitchFamily="18" charset="0"/>
              </a:rPr>
              <a:t>cerrada como </a:t>
            </a:r>
            <a:r>
              <a:rPr lang="es-ES" sz="2400" dirty="0" smtClean="0">
                <a:latin typeface="Times New Roman" panose="02020603050405020304" pitchFamily="18" charset="0"/>
                <a:cs typeface="Times New Roman" panose="02020603050405020304" pitchFamily="18" charset="0"/>
              </a:rPr>
              <a:t>amplia cualquier </a:t>
            </a:r>
            <a:r>
              <a:rPr lang="es-ES" sz="2400" dirty="0">
                <a:latin typeface="Times New Roman" panose="02020603050405020304" pitchFamily="18" charset="0"/>
                <a:cs typeface="Times New Roman" panose="02020603050405020304" pitchFamily="18" charset="0"/>
              </a:rPr>
              <a:t>mínima variación altera por completo el sentido, el objetivo y las sensaciones que estos movimientos buscan. </a:t>
            </a:r>
            <a:r>
              <a:rPr lang="es-ES" sz="2400" dirty="0" smtClean="0">
                <a:latin typeface="Times New Roman" panose="02020603050405020304" pitchFamily="18" charset="0"/>
                <a:cs typeface="Times New Roman" panose="02020603050405020304" pitchFamily="18" charset="0"/>
              </a:rPr>
              <a:t>Esta técnica corporal consciente es </a:t>
            </a:r>
            <a:r>
              <a:rPr lang="es-ES" sz="2400" dirty="0">
                <a:latin typeface="Times New Roman" panose="02020603050405020304" pitchFamily="18" charset="0"/>
                <a:cs typeface="Times New Roman" panose="02020603050405020304" pitchFamily="18" charset="0"/>
              </a:rPr>
              <a:t>el esqueleto que va a contener la gran investigación </a:t>
            </a:r>
            <a:r>
              <a:rPr lang="es-ES" sz="2400" dirty="0" smtClean="0">
                <a:latin typeface="Times New Roman" panose="02020603050405020304" pitchFamily="18" charset="0"/>
                <a:cs typeface="Times New Roman" panose="02020603050405020304" pitchFamily="18" charset="0"/>
              </a:rPr>
              <a:t>de tu sustancia interior. </a:t>
            </a:r>
            <a:endParaRPr lang="es-E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82119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Rectángulo 6"/>
          <p:cNvSpPr/>
          <p:nvPr/>
        </p:nvSpPr>
        <p:spPr>
          <a:xfrm>
            <a:off x="1500087" y="735955"/>
            <a:ext cx="9772651" cy="5386090"/>
          </a:xfrm>
          <a:prstGeom prst="rect">
            <a:avLst/>
          </a:prstGeom>
        </p:spPr>
        <p:txBody>
          <a:bodyPr wrap="square">
            <a:spAutoFit/>
          </a:bodyPr>
          <a:lstStyle/>
          <a:p>
            <a:pPr lvl="1" algn="r"/>
            <a:r>
              <a:rPr lang="es-ES" sz="3200" b="1" dirty="0">
                <a:latin typeface="Times New Roman" panose="02020603050405020304" pitchFamily="18" charset="0"/>
                <a:cs typeface="Times New Roman" panose="02020603050405020304" pitchFamily="18" charset="0"/>
              </a:rPr>
              <a:t>La expresión </a:t>
            </a:r>
            <a:r>
              <a:rPr lang="es-ES" sz="3200" b="1" dirty="0" smtClean="0">
                <a:latin typeface="Times New Roman" panose="02020603050405020304" pitchFamily="18" charset="0"/>
                <a:cs typeface="Times New Roman" panose="02020603050405020304" pitchFamily="18" charset="0"/>
              </a:rPr>
              <a:t>creativa </a:t>
            </a:r>
            <a:endParaRPr lang="es-ES" sz="3200" b="1" i="1" dirty="0">
              <a:latin typeface="Times New Roman" panose="02020603050405020304" pitchFamily="18" charset="0"/>
              <a:cs typeface="Times New Roman" panose="02020603050405020304" pitchFamily="18" charset="0"/>
            </a:endParaRPr>
          </a:p>
          <a:p>
            <a:pPr lvl="1" algn="ctr"/>
            <a:endParaRPr lang="es-ES" sz="2400" dirty="0" smtClean="0">
              <a:latin typeface="Times New Roman" panose="02020603050405020304" pitchFamily="18" charset="0"/>
              <a:cs typeface="Times New Roman" panose="02020603050405020304" pitchFamily="18" charset="0"/>
            </a:endParaRPr>
          </a:p>
          <a:p>
            <a:pPr lvl="1" algn="ctr"/>
            <a:r>
              <a:rPr lang="es-ES" sz="2400" dirty="0" smtClean="0">
                <a:latin typeface="Times New Roman" panose="02020603050405020304" pitchFamily="18" charset="0"/>
                <a:cs typeface="Times New Roman" panose="02020603050405020304" pitchFamily="18" charset="0"/>
              </a:rPr>
              <a:t>«</a:t>
            </a:r>
            <a:r>
              <a:rPr lang="es-ES" sz="2400" i="1" dirty="0">
                <a:latin typeface="Times New Roman" panose="02020603050405020304" pitchFamily="18" charset="0"/>
                <a:cs typeface="Times New Roman" panose="02020603050405020304" pitchFamily="18" charset="0"/>
              </a:rPr>
              <a:t>N</a:t>
            </a:r>
            <a:r>
              <a:rPr lang="es-ES" sz="2400" i="1" dirty="0" smtClean="0">
                <a:latin typeface="Times New Roman" panose="02020603050405020304" pitchFamily="18" charset="0"/>
                <a:cs typeface="Times New Roman" panose="02020603050405020304" pitchFamily="18" charset="0"/>
              </a:rPr>
              <a:t>o </a:t>
            </a:r>
            <a:r>
              <a:rPr lang="es-ES" sz="2400" i="1" dirty="0">
                <a:latin typeface="Times New Roman" panose="02020603050405020304" pitchFamily="18" charset="0"/>
                <a:cs typeface="Times New Roman" panose="02020603050405020304" pitchFamily="18" charset="0"/>
              </a:rPr>
              <a:t>expreso todo lo que siento cuando bailo</a:t>
            </a:r>
            <a:r>
              <a:rPr lang="es-ES" sz="2400" dirty="0" smtClean="0">
                <a:latin typeface="Times New Roman" panose="02020603050405020304" pitchFamily="18" charset="0"/>
                <a:cs typeface="Times New Roman" panose="02020603050405020304" pitchFamily="18" charset="0"/>
              </a:rPr>
              <a:t>».</a:t>
            </a:r>
          </a:p>
          <a:p>
            <a:pPr lvl="1" algn="ctr"/>
            <a:endParaRPr lang="es-ES" sz="2400" dirty="0" smtClean="0">
              <a:latin typeface="Times New Roman" panose="02020603050405020304" pitchFamily="18" charset="0"/>
              <a:cs typeface="Times New Roman" panose="02020603050405020304" pitchFamily="18" charset="0"/>
            </a:endParaRPr>
          </a:p>
          <a:p>
            <a:pPr lvl="1" algn="ctr"/>
            <a:r>
              <a:rPr lang="es-ES" sz="2400" dirty="0" smtClean="0">
                <a:latin typeface="Times New Roman" panose="02020603050405020304" pitchFamily="18" charset="0"/>
                <a:cs typeface="Times New Roman" panose="02020603050405020304" pitchFamily="18" charset="0"/>
              </a:rPr>
              <a:t>¿</a:t>
            </a:r>
            <a:r>
              <a:rPr lang="es-ES" sz="2400" i="1" dirty="0" smtClean="0">
                <a:latin typeface="Times New Roman" panose="02020603050405020304" pitchFamily="18" charset="0"/>
                <a:cs typeface="Times New Roman" panose="02020603050405020304" pitchFamily="18" charset="0"/>
              </a:rPr>
              <a:t>Si sienten…? Entonces</a:t>
            </a:r>
            <a:r>
              <a:rPr lang="es-ES" sz="2400" i="1" dirty="0">
                <a:latin typeface="Times New Roman" panose="02020603050405020304" pitchFamily="18" charset="0"/>
                <a:cs typeface="Times New Roman" panose="02020603050405020304" pitchFamily="18" charset="0"/>
              </a:rPr>
              <a:t>, </a:t>
            </a:r>
            <a:r>
              <a:rPr lang="es-ES" sz="2400" i="1" dirty="0" smtClean="0">
                <a:latin typeface="Times New Roman" panose="02020603050405020304" pitchFamily="18" charset="0"/>
                <a:cs typeface="Times New Roman" panose="02020603050405020304" pitchFamily="18" charset="0"/>
              </a:rPr>
              <a:t>¿</a:t>
            </a:r>
            <a:r>
              <a:rPr lang="es-ES" sz="2400" i="1" dirty="0">
                <a:latin typeface="Times New Roman" panose="02020603050405020304" pitchFamily="18" charset="0"/>
                <a:cs typeface="Times New Roman" panose="02020603050405020304" pitchFamily="18" charset="0"/>
              </a:rPr>
              <a:t>qué es aquello que les impide dejar salir lo que sienten</a:t>
            </a:r>
            <a:r>
              <a:rPr lang="es-ES" sz="2400" i="1" dirty="0" smtClean="0">
                <a:latin typeface="Times New Roman" panose="02020603050405020304" pitchFamily="18" charset="0"/>
                <a:cs typeface="Times New Roman" panose="02020603050405020304" pitchFamily="18" charset="0"/>
              </a:rPr>
              <a:t>?</a:t>
            </a:r>
          </a:p>
          <a:p>
            <a:pPr lvl="1" algn="r"/>
            <a:endParaRPr lang="es-ES" sz="2400" i="1" dirty="0">
              <a:latin typeface="Times New Roman" panose="02020603050405020304" pitchFamily="18" charset="0"/>
              <a:cs typeface="Times New Roman" panose="02020603050405020304" pitchFamily="18" charset="0"/>
            </a:endParaRPr>
          </a:p>
          <a:p>
            <a:pPr lvl="1" algn="r"/>
            <a:r>
              <a:rPr lang="es-ES" sz="2400" dirty="0">
                <a:latin typeface="Times New Roman" panose="02020603050405020304" pitchFamily="18" charset="0"/>
                <a:cs typeface="Times New Roman" panose="02020603050405020304" pitchFamily="18" charset="0"/>
              </a:rPr>
              <a:t>Lo que está anulado entre el sentir y el cuerpo es el </a:t>
            </a:r>
            <a:r>
              <a:rPr lang="es-ES" sz="2400" b="1" dirty="0">
                <a:latin typeface="Times New Roman" panose="02020603050405020304" pitchFamily="18" charset="0"/>
                <a:cs typeface="Times New Roman" panose="02020603050405020304" pitchFamily="18" charset="0"/>
              </a:rPr>
              <a:t>puente expresivo </a:t>
            </a:r>
            <a:r>
              <a:rPr lang="es-ES" sz="2400" dirty="0">
                <a:latin typeface="Times New Roman" panose="02020603050405020304" pitchFamily="18" charset="0"/>
                <a:cs typeface="Times New Roman" panose="02020603050405020304" pitchFamily="18" charset="0"/>
              </a:rPr>
              <a:t>que impide el fluir emocional desde las entrañas hacia la expresión gestual corporal y artística que el público ve, reconoce y aplaude.</a:t>
            </a:r>
          </a:p>
          <a:p>
            <a:pPr lvl="1" algn="r"/>
            <a:r>
              <a:rPr lang="es-ES" sz="2400" dirty="0" smtClean="0">
                <a:latin typeface="Times New Roman" panose="02020603050405020304" pitchFamily="18" charset="0"/>
                <a:cs typeface="Times New Roman" panose="02020603050405020304" pitchFamily="18" charset="0"/>
              </a:rPr>
              <a:t>Por lo </a:t>
            </a:r>
            <a:r>
              <a:rPr lang="es-ES" sz="2400" dirty="0">
                <a:latin typeface="Times New Roman" panose="02020603050405020304" pitchFamily="18" charset="0"/>
                <a:cs typeface="Times New Roman" panose="02020603050405020304" pitchFamily="18" charset="0"/>
              </a:rPr>
              <a:t>que ese </a:t>
            </a:r>
            <a:r>
              <a:rPr lang="es-ES" sz="2400" dirty="0" smtClean="0">
                <a:latin typeface="Times New Roman" panose="02020603050405020304" pitchFamily="18" charset="0"/>
                <a:cs typeface="Times New Roman" panose="02020603050405020304" pitchFamily="18" charset="0"/>
              </a:rPr>
              <a:t>estudiante/artista </a:t>
            </a:r>
            <a:r>
              <a:rPr lang="es-ES" sz="2400" dirty="0">
                <a:latin typeface="Times New Roman" panose="02020603050405020304" pitchFamily="18" charset="0"/>
                <a:cs typeface="Times New Roman" panose="02020603050405020304" pitchFamily="18" charset="0"/>
              </a:rPr>
              <a:t>se vivencia a sí mismo vacío y su baile no encuentra el sentido</a:t>
            </a:r>
            <a:r>
              <a:rPr lang="es-ES" sz="2400" dirty="0" smtClean="0">
                <a:latin typeface="Times New Roman" panose="02020603050405020304" pitchFamily="18" charset="0"/>
                <a:cs typeface="Times New Roman" panose="02020603050405020304" pitchFamily="18" charset="0"/>
              </a:rPr>
              <a:t>. Aunque está </a:t>
            </a:r>
            <a:r>
              <a:rPr lang="es-ES" sz="2400" dirty="0">
                <a:latin typeface="Times New Roman" panose="02020603050405020304" pitchFamily="18" charset="0"/>
                <a:cs typeface="Times New Roman" panose="02020603050405020304" pitchFamily="18" charset="0"/>
              </a:rPr>
              <a:t>lleno de sensaciones sujetas a emociones que no puede nombrar.</a:t>
            </a:r>
            <a:endParaRPr lang="es-ES" sz="2400" dirty="0" smtClean="0">
              <a:latin typeface="Times New Roman" panose="02020603050405020304" pitchFamily="18" charset="0"/>
              <a:cs typeface="Times New Roman" panose="02020603050405020304" pitchFamily="18" charset="0"/>
            </a:endParaRPr>
          </a:p>
          <a:p>
            <a:pPr lvl="1"/>
            <a:endParaRPr lang="es-E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75188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Rectángulo 6"/>
          <p:cNvSpPr/>
          <p:nvPr/>
        </p:nvSpPr>
        <p:spPr>
          <a:xfrm>
            <a:off x="1998920" y="957172"/>
            <a:ext cx="9249218" cy="4647426"/>
          </a:xfrm>
          <a:prstGeom prst="rect">
            <a:avLst/>
          </a:prstGeom>
        </p:spPr>
        <p:txBody>
          <a:bodyPr wrap="square">
            <a:spAutoFit/>
          </a:bodyPr>
          <a:lstStyle/>
          <a:p>
            <a:pPr lvl="1" algn="r"/>
            <a:r>
              <a:rPr lang="es-ES" sz="2400" dirty="0" smtClean="0">
                <a:latin typeface="Times New Roman" panose="02020603050405020304" pitchFamily="18" charset="0"/>
                <a:cs typeface="Times New Roman" panose="02020603050405020304" pitchFamily="18" charset="0"/>
              </a:rPr>
              <a:t>La </a:t>
            </a:r>
            <a:r>
              <a:rPr lang="es-ES" sz="2400" dirty="0">
                <a:latin typeface="Times New Roman" panose="02020603050405020304" pitchFamily="18" charset="0"/>
                <a:cs typeface="Times New Roman" panose="02020603050405020304" pitchFamily="18" charset="0"/>
              </a:rPr>
              <a:t>sanación terapéutica del baile es </a:t>
            </a:r>
            <a:r>
              <a:rPr lang="es-ES" sz="2400" dirty="0" smtClean="0">
                <a:latin typeface="Times New Roman" panose="02020603050405020304" pitchFamily="18" charset="0"/>
                <a:cs typeface="Times New Roman" panose="02020603050405020304" pitchFamily="18" charset="0"/>
              </a:rPr>
              <a:t>nombrar las </a:t>
            </a:r>
            <a:r>
              <a:rPr lang="es-ES" sz="2400" dirty="0">
                <a:latin typeface="Times New Roman" panose="02020603050405020304" pitchFamily="18" charset="0"/>
                <a:cs typeface="Times New Roman" panose="02020603050405020304" pitchFamily="18" charset="0"/>
              </a:rPr>
              <a:t>emociones reprimidas</a:t>
            </a:r>
            <a:r>
              <a:rPr lang="es-ES" sz="2400" dirty="0" smtClean="0">
                <a:latin typeface="Times New Roman" panose="02020603050405020304" pitchFamily="18" charset="0"/>
                <a:cs typeface="Times New Roman" panose="02020603050405020304" pitchFamily="18" charset="0"/>
              </a:rPr>
              <a:t>.</a:t>
            </a:r>
          </a:p>
          <a:p>
            <a:pPr lvl="1" algn="r"/>
            <a:endParaRPr lang="es-ES" sz="2400" dirty="0" smtClean="0">
              <a:latin typeface="Times New Roman" panose="02020603050405020304" pitchFamily="18" charset="0"/>
              <a:cs typeface="Times New Roman" panose="02020603050405020304" pitchFamily="18" charset="0"/>
            </a:endParaRPr>
          </a:p>
          <a:p>
            <a:pPr lvl="1" algn="r"/>
            <a:r>
              <a:rPr lang="es-ES" sz="2400" b="1" i="1" dirty="0" smtClean="0">
                <a:latin typeface="Times New Roman" panose="02020603050405020304" pitchFamily="18" charset="0"/>
                <a:cs typeface="Times New Roman" panose="02020603050405020304" pitchFamily="18" charset="0"/>
              </a:rPr>
              <a:t>¿Como darte cuenta si tu puente entre lo que sientes y realmente expresas esta desconectado?</a:t>
            </a:r>
          </a:p>
          <a:p>
            <a:pPr lvl="1" algn="r"/>
            <a:endParaRPr lang="es-ES" sz="2400" b="1" i="1" dirty="0">
              <a:latin typeface="Times New Roman" panose="02020603050405020304" pitchFamily="18" charset="0"/>
              <a:cs typeface="Times New Roman" panose="02020603050405020304" pitchFamily="18" charset="0"/>
            </a:endParaRPr>
          </a:p>
          <a:p>
            <a:pPr lvl="1" algn="r"/>
            <a:r>
              <a:rPr lang="es-ES" sz="2400" b="1" i="1" dirty="0" smtClean="0">
                <a:latin typeface="Times New Roman" panose="02020603050405020304" pitchFamily="18" charset="0"/>
                <a:cs typeface="Times New Roman" panose="02020603050405020304" pitchFamily="18" charset="0"/>
              </a:rPr>
              <a:t>¿Intelectualizas tu baile?¿Sobreactúas tu baile?¿Sigues imágenes en tu cabeza?</a:t>
            </a:r>
          </a:p>
          <a:p>
            <a:pPr lvl="1" algn="r"/>
            <a:r>
              <a:rPr lang="es-ES" sz="2400" dirty="0" smtClean="0">
                <a:latin typeface="Times New Roman" panose="02020603050405020304" pitchFamily="18" charset="0"/>
                <a:cs typeface="Times New Roman" panose="02020603050405020304" pitchFamily="18" charset="0"/>
              </a:rPr>
              <a:t>Quienes bailan saben que si no conectan no pueden expresar todo lo que sienten y que los flamencos no son actores son puro sentimiento.</a:t>
            </a:r>
          </a:p>
          <a:p>
            <a:pPr lvl="1" algn="r"/>
            <a:endParaRPr lang="es-ES" sz="2400" b="1" i="1" dirty="0" smtClean="0">
              <a:latin typeface="Times New Roman" panose="02020603050405020304" pitchFamily="18" charset="0"/>
              <a:cs typeface="Times New Roman" panose="02020603050405020304" pitchFamily="18" charset="0"/>
            </a:endParaRPr>
          </a:p>
          <a:p>
            <a:pPr lvl="1" algn="r"/>
            <a:r>
              <a:rPr lang="es-ES" sz="3200" b="1" dirty="0">
                <a:latin typeface="Times New Roman" panose="02020603050405020304" pitchFamily="18" charset="0"/>
                <a:cs typeface="Times New Roman" panose="02020603050405020304" pitchFamily="18" charset="0"/>
              </a:rPr>
              <a:t>¿</a:t>
            </a:r>
            <a:r>
              <a:rPr lang="es-ES" sz="3200" b="1" i="1" dirty="0">
                <a:latin typeface="Times New Roman" panose="02020603050405020304" pitchFamily="18" charset="0"/>
                <a:cs typeface="Times New Roman" panose="02020603050405020304" pitchFamily="18" charset="0"/>
              </a:rPr>
              <a:t>Para qué bailas</a:t>
            </a:r>
            <a:r>
              <a:rPr lang="es-ES" sz="3200" b="1" i="1" dirty="0" smtClean="0">
                <a:latin typeface="Times New Roman" panose="02020603050405020304" pitchFamily="18" charset="0"/>
                <a:cs typeface="Times New Roman" panose="02020603050405020304" pitchFamily="18" charset="0"/>
              </a:rPr>
              <a:t>?</a:t>
            </a:r>
            <a:endParaRPr lang="es-ES" sz="32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94097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6" name="Elipse 15"/>
          <p:cNvSpPr/>
          <p:nvPr/>
        </p:nvSpPr>
        <p:spPr>
          <a:xfrm>
            <a:off x="3561908" y="4458012"/>
            <a:ext cx="1382232" cy="633929"/>
          </a:xfrm>
          <a:prstGeom prst="ellipse">
            <a:avLst/>
          </a:prstGeom>
          <a:solidFill>
            <a:srgbClr val="FF9999"/>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474267" y="1127292"/>
            <a:ext cx="11423566" cy="584775"/>
          </a:xfrm>
          <a:prstGeom prst="rect">
            <a:avLst/>
          </a:prstGeom>
        </p:spPr>
        <p:txBody>
          <a:bodyPr wrap="square">
            <a:spAutoFit/>
          </a:bodyPr>
          <a:lstStyle/>
          <a:p>
            <a:pPr lvl="1"/>
            <a:r>
              <a:rPr lang="es-ES" sz="3200" b="1" dirty="0">
                <a:latin typeface="Times New Roman" panose="02020603050405020304" pitchFamily="18" charset="0"/>
                <a:cs typeface="Times New Roman" panose="02020603050405020304" pitchFamily="18" charset="0"/>
              </a:rPr>
              <a:t>La expresión como puente entre la emoción y el </a:t>
            </a:r>
            <a:r>
              <a:rPr lang="es-ES" sz="3200" b="1" dirty="0" smtClean="0">
                <a:latin typeface="Times New Roman" panose="02020603050405020304" pitchFamily="18" charset="0"/>
                <a:cs typeface="Times New Roman" panose="02020603050405020304" pitchFamily="18" charset="0"/>
              </a:rPr>
              <a:t>movimiento</a:t>
            </a:r>
            <a:endParaRPr lang="es-ES" sz="3200" b="1" i="1" dirty="0">
              <a:latin typeface="Times New Roman" panose="02020603050405020304" pitchFamily="18" charset="0"/>
              <a:cs typeface="Times New Roman" panose="02020603050405020304" pitchFamily="18" charset="0"/>
            </a:endParaRPr>
          </a:p>
        </p:txBody>
      </p:sp>
      <p:cxnSp>
        <p:nvCxnSpPr>
          <p:cNvPr id="6" name="Conector recto de flecha 5"/>
          <p:cNvCxnSpPr/>
          <p:nvPr/>
        </p:nvCxnSpPr>
        <p:spPr>
          <a:xfrm flipV="1">
            <a:off x="5571073" y="2258335"/>
            <a:ext cx="392690" cy="50613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ector recto de flecha 7"/>
          <p:cNvCxnSpPr/>
          <p:nvPr/>
        </p:nvCxnSpPr>
        <p:spPr>
          <a:xfrm>
            <a:off x="5571073" y="3010771"/>
            <a:ext cx="466725" cy="485774"/>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CuadroTexto 10"/>
          <p:cNvSpPr txBox="1"/>
          <p:nvPr/>
        </p:nvSpPr>
        <p:spPr>
          <a:xfrm>
            <a:off x="5963763" y="1941169"/>
            <a:ext cx="5210175" cy="461665"/>
          </a:xfrm>
          <a:prstGeom prst="rect">
            <a:avLst/>
          </a:prstGeom>
          <a:noFill/>
        </p:spPr>
        <p:txBody>
          <a:bodyPr wrap="square" rtlCol="0">
            <a:spAutoFit/>
          </a:bodyPr>
          <a:lstStyle/>
          <a:p>
            <a:r>
              <a:rPr lang="es-ES" sz="2400" dirty="0" smtClean="0">
                <a:latin typeface="Times New Roman" panose="02020603050405020304" pitchFamily="18" charset="0"/>
                <a:cs typeface="Times New Roman" panose="02020603050405020304" pitchFamily="18" charset="0"/>
              </a:rPr>
              <a:t>Emoción (comunicar un estado interno)</a:t>
            </a:r>
            <a:endParaRPr lang="es-ES" sz="2400" dirty="0">
              <a:latin typeface="Times New Roman" panose="02020603050405020304" pitchFamily="18" charset="0"/>
              <a:cs typeface="Times New Roman" panose="02020603050405020304" pitchFamily="18" charset="0"/>
            </a:endParaRPr>
          </a:p>
        </p:txBody>
      </p:sp>
      <p:sp>
        <p:nvSpPr>
          <p:cNvPr id="12" name="CuadroTexto 11"/>
          <p:cNvSpPr txBox="1"/>
          <p:nvPr/>
        </p:nvSpPr>
        <p:spPr>
          <a:xfrm>
            <a:off x="5997762" y="3135177"/>
            <a:ext cx="4924425" cy="461665"/>
          </a:xfrm>
          <a:prstGeom prst="rect">
            <a:avLst/>
          </a:prstGeom>
          <a:noFill/>
        </p:spPr>
        <p:txBody>
          <a:bodyPr wrap="square" rtlCol="0">
            <a:spAutoFit/>
          </a:bodyPr>
          <a:lstStyle/>
          <a:p>
            <a:r>
              <a:rPr lang="es-ES" sz="2400" dirty="0" smtClean="0">
                <a:latin typeface="Times New Roman" panose="02020603050405020304" pitchFamily="18" charset="0"/>
                <a:cs typeface="Times New Roman" panose="02020603050405020304" pitchFamily="18" charset="0"/>
              </a:rPr>
              <a:t>Pensamiento (Interpretar el mensaje)</a:t>
            </a:r>
            <a:endParaRPr lang="es-ES" sz="2400" dirty="0">
              <a:latin typeface="Times New Roman" panose="02020603050405020304" pitchFamily="18" charset="0"/>
              <a:cs typeface="Times New Roman" panose="02020603050405020304" pitchFamily="18" charset="0"/>
            </a:endParaRPr>
          </a:p>
        </p:txBody>
      </p:sp>
      <p:sp>
        <p:nvSpPr>
          <p:cNvPr id="4" name="Rectángulo 3"/>
          <p:cNvSpPr/>
          <p:nvPr/>
        </p:nvSpPr>
        <p:spPr>
          <a:xfrm>
            <a:off x="1896449" y="2306239"/>
            <a:ext cx="3853969" cy="1200329"/>
          </a:xfrm>
          <a:prstGeom prst="rect">
            <a:avLst/>
          </a:prstGeom>
        </p:spPr>
        <p:txBody>
          <a:bodyPr wrap="square">
            <a:spAutoFit/>
          </a:bodyPr>
          <a:lstStyle/>
          <a:p>
            <a:pPr lvl="1" algn="ctr"/>
            <a:r>
              <a:rPr lang="es-ES" sz="2400" b="1" dirty="0" smtClean="0">
                <a:latin typeface="Times New Roman" panose="02020603050405020304" pitchFamily="18" charset="0"/>
                <a:cs typeface="Times New Roman" panose="02020603050405020304" pitchFamily="18" charset="0"/>
              </a:rPr>
              <a:t>Sensación </a:t>
            </a:r>
          </a:p>
          <a:p>
            <a:pPr lvl="1" algn="ctr"/>
            <a:r>
              <a:rPr lang="es-ES" sz="2400" b="1" dirty="0" smtClean="0">
                <a:latin typeface="Times New Roman" panose="02020603050405020304" pitchFamily="18" charset="0"/>
                <a:cs typeface="Times New Roman" panose="02020603050405020304" pitchFamily="18" charset="0"/>
              </a:rPr>
              <a:t>Percepción consciente</a:t>
            </a:r>
            <a:r>
              <a:rPr lang="es-ES" sz="2400" dirty="0" smtClean="0">
                <a:latin typeface="Times New Roman" panose="02020603050405020304" pitchFamily="18" charset="0"/>
                <a:cs typeface="Times New Roman" panose="02020603050405020304" pitchFamily="18" charset="0"/>
              </a:rPr>
              <a:t> </a:t>
            </a:r>
            <a:r>
              <a:rPr lang="es-ES" sz="2400" dirty="0">
                <a:latin typeface="Times New Roman" panose="02020603050405020304" pitchFamily="18" charset="0"/>
                <a:cs typeface="Times New Roman" panose="02020603050405020304" pitchFamily="18" charset="0"/>
              </a:rPr>
              <a:t>(“algo” me pasa)</a:t>
            </a:r>
          </a:p>
        </p:txBody>
      </p:sp>
      <p:cxnSp>
        <p:nvCxnSpPr>
          <p:cNvPr id="13" name="Conector recto de flecha 12"/>
          <p:cNvCxnSpPr/>
          <p:nvPr/>
        </p:nvCxnSpPr>
        <p:spPr>
          <a:xfrm>
            <a:off x="4253024" y="3561439"/>
            <a:ext cx="7751" cy="76672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Rectángulo 13"/>
          <p:cNvSpPr/>
          <p:nvPr/>
        </p:nvSpPr>
        <p:spPr>
          <a:xfrm>
            <a:off x="3330480" y="4469699"/>
            <a:ext cx="1531088" cy="461665"/>
          </a:xfrm>
          <a:prstGeom prst="rect">
            <a:avLst/>
          </a:prstGeom>
        </p:spPr>
        <p:txBody>
          <a:bodyPr wrap="square">
            <a:spAutoFit/>
          </a:bodyPr>
          <a:lstStyle/>
          <a:p>
            <a:pPr lvl="1"/>
            <a:r>
              <a:rPr lang="es-ES" sz="2400" b="1" dirty="0" smtClean="0">
                <a:latin typeface="Times New Roman" panose="02020603050405020304" pitchFamily="18" charset="0"/>
                <a:cs typeface="Times New Roman" panose="02020603050405020304" pitchFamily="18" charset="0"/>
              </a:rPr>
              <a:t>STOP</a:t>
            </a:r>
            <a:endParaRPr lang="es-ES" sz="2400" b="1" i="1" dirty="0">
              <a:latin typeface="Times New Roman" panose="02020603050405020304" pitchFamily="18" charset="0"/>
              <a:cs typeface="Times New Roman" panose="02020603050405020304" pitchFamily="18" charset="0"/>
            </a:endParaRPr>
          </a:p>
        </p:txBody>
      </p:sp>
      <p:cxnSp>
        <p:nvCxnSpPr>
          <p:cNvPr id="18" name="Conector recto de flecha 17"/>
          <p:cNvCxnSpPr/>
          <p:nvPr/>
        </p:nvCxnSpPr>
        <p:spPr>
          <a:xfrm flipV="1">
            <a:off x="5175568" y="4880344"/>
            <a:ext cx="916888" cy="371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CuadroTexto 21"/>
          <p:cNvSpPr txBox="1"/>
          <p:nvPr/>
        </p:nvSpPr>
        <p:spPr>
          <a:xfrm>
            <a:off x="6092456" y="4617500"/>
            <a:ext cx="4307589" cy="461665"/>
          </a:xfrm>
          <a:prstGeom prst="rect">
            <a:avLst/>
          </a:prstGeom>
          <a:noFill/>
        </p:spPr>
        <p:txBody>
          <a:bodyPr wrap="none" rtlCol="0">
            <a:spAutoFit/>
          </a:bodyPr>
          <a:lstStyle/>
          <a:p>
            <a:r>
              <a:rPr lang="es-ES" sz="2400" dirty="0" smtClean="0">
                <a:latin typeface="Times New Roman" panose="02020603050405020304" pitchFamily="18" charset="0"/>
                <a:cs typeface="Times New Roman" panose="02020603050405020304" pitchFamily="18" charset="0"/>
              </a:rPr>
              <a:t>Encuentra la sensación expansiva</a:t>
            </a:r>
            <a:endParaRPr lang="es-E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1150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6" name="Elipse 15"/>
          <p:cNvSpPr/>
          <p:nvPr/>
        </p:nvSpPr>
        <p:spPr>
          <a:xfrm>
            <a:off x="3561908" y="4458012"/>
            <a:ext cx="1382232" cy="633929"/>
          </a:xfrm>
          <a:prstGeom prst="ellipse">
            <a:avLst/>
          </a:prstGeom>
          <a:solidFill>
            <a:srgbClr val="FF9999"/>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474267" y="1127292"/>
            <a:ext cx="11423566" cy="584775"/>
          </a:xfrm>
          <a:prstGeom prst="rect">
            <a:avLst/>
          </a:prstGeom>
        </p:spPr>
        <p:txBody>
          <a:bodyPr wrap="square">
            <a:spAutoFit/>
          </a:bodyPr>
          <a:lstStyle/>
          <a:p>
            <a:pPr lvl="1"/>
            <a:r>
              <a:rPr lang="es-ES" sz="3200" b="1" dirty="0">
                <a:latin typeface="Times New Roman" panose="02020603050405020304" pitchFamily="18" charset="0"/>
                <a:cs typeface="Times New Roman" panose="02020603050405020304" pitchFamily="18" charset="0"/>
              </a:rPr>
              <a:t>La expresión como puente entre la emoción y el </a:t>
            </a:r>
            <a:r>
              <a:rPr lang="es-ES" sz="3200" b="1" dirty="0" smtClean="0">
                <a:latin typeface="Times New Roman" panose="02020603050405020304" pitchFamily="18" charset="0"/>
                <a:cs typeface="Times New Roman" panose="02020603050405020304" pitchFamily="18" charset="0"/>
              </a:rPr>
              <a:t>movimiento</a:t>
            </a:r>
            <a:endParaRPr lang="es-ES" sz="3200" b="1" i="1" dirty="0">
              <a:latin typeface="Times New Roman" panose="02020603050405020304" pitchFamily="18" charset="0"/>
              <a:cs typeface="Times New Roman" panose="02020603050405020304" pitchFamily="18" charset="0"/>
            </a:endParaRPr>
          </a:p>
        </p:txBody>
      </p:sp>
      <p:cxnSp>
        <p:nvCxnSpPr>
          <p:cNvPr id="6" name="Conector recto de flecha 5"/>
          <p:cNvCxnSpPr/>
          <p:nvPr/>
        </p:nvCxnSpPr>
        <p:spPr>
          <a:xfrm flipV="1">
            <a:off x="5571073" y="2258335"/>
            <a:ext cx="392690" cy="50613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ector recto de flecha 7"/>
          <p:cNvCxnSpPr/>
          <p:nvPr/>
        </p:nvCxnSpPr>
        <p:spPr>
          <a:xfrm>
            <a:off x="5571073" y="3010771"/>
            <a:ext cx="466725" cy="485774"/>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CuadroTexto 10"/>
          <p:cNvSpPr txBox="1"/>
          <p:nvPr/>
        </p:nvSpPr>
        <p:spPr>
          <a:xfrm>
            <a:off x="5963763" y="1941169"/>
            <a:ext cx="5210175" cy="461665"/>
          </a:xfrm>
          <a:prstGeom prst="rect">
            <a:avLst/>
          </a:prstGeom>
          <a:noFill/>
        </p:spPr>
        <p:txBody>
          <a:bodyPr wrap="square" rtlCol="0">
            <a:spAutoFit/>
          </a:bodyPr>
          <a:lstStyle/>
          <a:p>
            <a:r>
              <a:rPr lang="es-ES" sz="2400" dirty="0" smtClean="0">
                <a:latin typeface="Times New Roman" panose="02020603050405020304" pitchFamily="18" charset="0"/>
                <a:cs typeface="Times New Roman" panose="02020603050405020304" pitchFamily="18" charset="0"/>
              </a:rPr>
              <a:t>Emoción (comunicar un estado interno)</a:t>
            </a:r>
            <a:endParaRPr lang="es-ES" sz="2400" dirty="0">
              <a:latin typeface="Times New Roman" panose="02020603050405020304" pitchFamily="18" charset="0"/>
              <a:cs typeface="Times New Roman" panose="02020603050405020304" pitchFamily="18" charset="0"/>
            </a:endParaRPr>
          </a:p>
        </p:txBody>
      </p:sp>
      <p:sp>
        <p:nvSpPr>
          <p:cNvPr id="12" name="CuadroTexto 11"/>
          <p:cNvSpPr txBox="1"/>
          <p:nvPr/>
        </p:nvSpPr>
        <p:spPr>
          <a:xfrm>
            <a:off x="5997762" y="3135177"/>
            <a:ext cx="4924425" cy="461665"/>
          </a:xfrm>
          <a:prstGeom prst="rect">
            <a:avLst/>
          </a:prstGeom>
          <a:noFill/>
        </p:spPr>
        <p:txBody>
          <a:bodyPr wrap="square" rtlCol="0">
            <a:spAutoFit/>
          </a:bodyPr>
          <a:lstStyle/>
          <a:p>
            <a:r>
              <a:rPr lang="es-ES" sz="2400" dirty="0" smtClean="0">
                <a:latin typeface="Times New Roman" panose="02020603050405020304" pitchFamily="18" charset="0"/>
                <a:cs typeface="Times New Roman" panose="02020603050405020304" pitchFamily="18" charset="0"/>
              </a:rPr>
              <a:t>Pensamiento (Interpretar el mensaje)</a:t>
            </a:r>
            <a:endParaRPr lang="es-ES" sz="2400" dirty="0">
              <a:latin typeface="Times New Roman" panose="02020603050405020304" pitchFamily="18" charset="0"/>
              <a:cs typeface="Times New Roman" panose="02020603050405020304" pitchFamily="18" charset="0"/>
            </a:endParaRPr>
          </a:p>
        </p:txBody>
      </p:sp>
      <p:sp>
        <p:nvSpPr>
          <p:cNvPr id="4" name="Rectángulo 3"/>
          <p:cNvSpPr/>
          <p:nvPr/>
        </p:nvSpPr>
        <p:spPr>
          <a:xfrm>
            <a:off x="1896449" y="2306239"/>
            <a:ext cx="3853969" cy="1200329"/>
          </a:xfrm>
          <a:prstGeom prst="rect">
            <a:avLst/>
          </a:prstGeom>
        </p:spPr>
        <p:txBody>
          <a:bodyPr wrap="square">
            <a:spAutoFit/>
          </a:bodyPr>
          <a:lstStyle/>
          <a:p>
            <a:pPr lvl="1" algn="ctr"/>
            <a:r>
              <a:rPr lang="es-ES" sz="2400" b="1" dirty="0" smtClean="0">
                <a:latin typeface="Times New Roman" panose="02020603050405020304" pitchFamily="18" charset="0"/>
                <a:cs typeface="Times New Roman" panose="02020603050405020304" pitchFamily="18" charset="0"/>
              </a:rPr>
              <a:t>Sensación </a:t>
            </a:r>
          </a:p>
          <a:p>
            <a:pPr lvl="1" algn="ctr"/>
            <a:r>
              <a:rPr lang="es-ES" sz="2400" b="1" dirty="0" smtClean="0">
                <a:latin typeface="Times New Roman" panose="02020603050405020304" pitchFamily="18" charset="0"/>
                <a:cs typeface="Times New Roman" panose="02020603050405020304" pitchFamily="18" charset="0"/>
              </a:rPr>
              <a:t>Percepción consciente</a:t>
            </a:r>
            <a:r>
              <a:rPr lang="es-ES" sz="2400" dirty="0" smtClean="0">
                <a:latin typeface="Times New Roman" panose="02020603050405020304" pitchFamily="18" charset="0"/>
                <a:cs typeface="Times New Roman" panose="02020603050405020304" pitchFamily="18" charset="0"/>
              </a:rPr>
              <a:t> </a:t>
            </a:r>
            <a:r>
              <a:rPr lang="es-ES" sz="2400" dirty="0">
                <a:latin typeface="Times New Roman" panose="02020603050405020304" pitchFamily="18" charset="0"/>
                <a:cs typeface="Times New Roman" panose="02020603050405020304" pitchFamily="18" charset="0"/>
              </a:rPr>
              <a:t>(“algo” me pasa)</a:t>
            </a:r>
          </a:p>
        </p:txBody>
      </p:sp>
      <p:cxnSp>
        <p:nvCxnSpPr>
          <p:cNvPr id="13" name="Conector recto de flecha 12"/>
          <p:cNvCxnSpPr/>
          <p:nvPr/>
        </p:nvCxnSpPr>
        <p:spPr>
          <a:xfrm>
            <a:off x="4253024" y="3561439"/>
            <a:ext cx="7751" cy="76672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Rectángulo 13"/>
          <p:cNvSpPr/>
          <p:nvPr/>
        </p:nvSpPr>
        <p:spPr>
          <a:xfrm>
            <a:off x="3330480" y="4469699"/>
            <a:ext cx="1531088" cy="461665"/>
          </a:xfrm>
          <a:prstGeom prst="rect">
            <a:avLst/>
          </a:prstGeom>
        </p:spPr>
        <p:txBody>
          <a:bodyPr wrap="square">
            <a:spAutoFit/>
          </a:bodyPr>
          <a:lstStyle/>
          <a:p>
            <a:pPr lvl="1"/>
            <a:r>
              <a:rPr lang="es-ES" sz="2400" b="1" dirty="0" smtClean="0">
                <a:latin typeface="Times New Roman" panose="02020603050405020304" pitchFamily="18" charset="0"/>
                <a:cs typeface="Times New Roman" panose="02020603050405020304" pitchFamily="18" charset="0"/>
              </a:rPr>
              <a:t>STOP</a:t>
            </a:r>
            <a:endParaRPr lang="es-ES" sz="2400" b="1" i="1" dirty="0">
              <a:latin typeface="Times New Roman" panose="02020603050405020304" pitchFamily="18" charset="0"/>
              <a:cs typeface="Times New Roman" panose="02020603050405020304" pitchFamily="18" charset="0"/>
            </a:endParaRPr>
          </a:p>
        </p:txBody>
      </p:sp>
      <p:cxnSp>
        <p:nvCxnSpPr>
          <p:cNvPr id="18" name="Conector recto de flecha 17"/>
          <p:cNvCxnSpPr/>
          <p:nvPr/>
        </p:nvCxnSpPr>
        <p:spPr>
          <a:xfrm flipV="1">
            <a:off x="5175568" y="4880344"/>
            <a:ext cx="916888" cy="371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CuadroTexto 21"/>
          <p:cNvSpPr txBox="1"/>
          <p:nvPr/>
        </p:nvSpPr>
        <p:spPr>
          <a:xfrm>
            <a:off x="6092456" y="4617500"/>
            <a:ext cx="4307589" cy="461665"/>
          </a:xfrm>
          <a:prstGeom prst="rect">
            <a:avLst/>
          </a:prstGeom>
          <a:noFill/>
        </p:spPr>
        <p:txBody>
          <a:bodyPr wrap="none" rtlCol="0">
            <a:spAutoFit/>
          </a:bodyPr>
          <a:lstStyle/>
          <a:p>
            <a:r>
              <a:rPr lang="es-ES" sz="2400" dirty="0" smtClean="0">
                <a:latin typeface="Times New Roman" panose="02020603050405020304" pitchFamily="18" charset="0"/>
                <a:cs typeface="Times New Roman" panose="02020603050405020304" pitchFamily="18" charset="0"/>
              </a:rPr>
              <a:t>Encuentra la sensación expansiva</a:t>
            </a:r>
            <a:endParaRPr lang="es-E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30188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6" name="Elipse 15"/>
          <p:cNvSpPr/>
          <p:nvPr/>
        </p:nvSpPr>
        <p:spPr>
          <a:xfrm>
            <a:off x="6970333" y="2561407"/>
            <a:ext cx="3772073" cy="874643"/>
          </a:xfrm>
          <a:prstGeom prst="ellipse">
            <a:avLst/>
          </a:prstGeom>
          <a:solidFill>
            <a:srgbClr val="FF9999"/>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474267" y="1127292"/>
            <a:ext cx="11423566" cy="584775"/>
          </a:xfrm>
          <a:prstGeom prst="rect">
            <a:avLst/>
          </a:prstGeom>
        </p:spPr>
        <p:txBody>
          <a:bodyPr wrap="square">
            <a:spAutoFit/>
          </a:bodyPr>
          <a:lstStyle/>
          <a:p>
            <a:pPr lvl="1"/>
            <a:r>
              <a:rPr lang="es-ES" sz="3200" b="1" dirty="0" smtClean="0">
                <a:latin typeface="Times New Roman" panose="02020603050405020304" pitchFamily="18" charset="0"/>
                <a:cs typeface="Times New Roman" panose="02020603050405020304" pitchFamily="18" charset="0"/>
              </a:rPr>
              <a:t>				Intelectualidad Corporal</a:t>
            </a:r>
            <a:endParaRPr lang="es-ES" sz="3200" b="1" i="1" dirty="0">
              <a:latin typeface="Times New Roman" panose="02020603050405020304" pitchFamily="18" charset="0"/>
              <a:cs typeface="Times New Roman" panose="02020603050405020304" pitchFamily="18" charset="0"/>
            </a:endParaRPr>
          </a:p>
        </p:txBody>
      </p:sp>
      <p:cxnSp>
        <p:nvCxnSpPr>
          <p:cNvPr id="6" name="Conector recto de flecha 5"/>
          <p:cNvCxnSpPr/>
          <p:nvPr/>
        </p:nvCxnSpPr>
        <p:spPr>
          <a:xfrm flipV="1">
            <a:off x="5799014" y="2998728"/>
            <a:ext cx="919838" cy="2"/>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 name="Rectángulo 3"/>
          <p:cNvSpPr/>
          <p:nvPr/>
        </p:nvSpPr>
        <p:spPr>
          <a:xfrm>
            <a:off x="6462512" y="2748017"/>
            <a:ext cx="4311505" cy="461665"/>
          </a:xfrm>
          <a:prstGeom prst="rect">
            <a:avLst/>
          </a:prstGeom>
        </p:spPr>
        <p:txBody>
          <a:bodyPr wrap="square">
            <a:spAutoFit/>
          </a:bodyPr>
          <a:lstStyle/>
          <a:p>
            <a:pPr lvl="1" algn="ctr"/>
            <a:r>
              <a:rPr lang="es-ES" sz="2400" b="1" dirty="0" smtClean="0">
                <a:latin typeface="Times New Roman" panose="02020603050405020304" pitchFamily="18" charset="0"/>
                <a:cs typeface="Times New Roman" panose="02020603050405020304" pitchFamily="18" charset="0"/>
              </a:rPr>
              <a:t>INTELECTUALIZADIÓN</a:t>
            </a:r>
            <a:r>
              <a:rPr lang="es-ES" sz="2400" dirty="0" smtClean="0">
                <a:latin typeface="Times New Roman" panose="02020603050405020304" pitchFamily="18" charset="0"/>
                <a:cs typeface="Times New Roman" panose="02020603050405020304" pitchFamily="18" charset="0"/>
              </a:rPr>
              <a:t> </a:t>
            </a:r>
            <a:endParaRPr lang="es-ES" sz="2400" dirty="0">
              <a:latin typeface="Times New Roman" panose="02020603050405020304" pitchFamily="18" charset="0"/>
              <a:cs typeface="Times New Roman" panose="02020603050405020304" pitchFamily="18" charset="0"/>
            </a:endParaRPr>
          </a:p>
        </p:txBody>
      </p:sp>
      <p:sp>
        <p:nvSpPr>
          <p:cNvPr id="21" name="Elipse 20"/>
          <p:cNvSpPr/>
          <p:nvPr/>
        </p:nvSpPr>
        <p:spPr>
          <a:xfrm>
            <a:off x="1748666" y="2561407"/>
            <a:ext cx="3772073" cy="874643"/>
          </a:xfrm>
          <a:prstGeom prst="ellipse">
            <a:avLst/>
          </a:prstGeom>
          <a:solidFill>
            <a:srgbClr val="FF9999"/>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Rectángulo 19"/>
          <p:cNvSpPr/>
          <p:nvPr/>
        </p:nvSpPr>
        <p:spPr>
          <a:xfrm>
            <a:off x="775778" y="2730544"/>
            <a:ext cx="5083444" cy="461665"/>
          </a:xfrm>
          <a:prstGeom prst="rect">
            <a:avLst/>
          </a:prstGeom>
        </p:spPr>
        <p:txBody>
          <a:bodyPr wrap="square">
            <a:spAutoFit/>
          </a:bodyPr>
          <a:lstStyle/>
          <a:p>
            <a:pPr lvl="1" algn="ctr"/>
            <a:r>
              <a:rPr lang="es-ES" sz="2400" b="1" dirty="0">
                <a:latin typeface="Times New Roman" panose="02020603050405020304" pitchFamily="18" charset="0"/>
                <a:cs typeface="Times New Roman" panose="02020603050405020304" pitchFamily="18" charset="0"/>
              </a:rPr>
              <a:t>¡</a:t>
            </a:r>
            <a:r>
              <a:rPr lang="es-ES" sz="2400" b="1" dirty="0" smtClean="0">
                <a:latin typeface="Times New Roman" panose="02020603050405020304" pitchFamily="18" charset="0"/>
                <a:cs typeface="Times New Roman" panose="02020603050405020304" pitchFamily="18" charset="0"/>
              </a:rPr>
              <a:t>NO PIENSES, BAILA!</a:t>
            </a:r>
            <a:r>
              <a:rPr lang="es-ES" sz="2400" dirty="0" smtClean="0">
                <a:latin typeface="Times New Roman" panose="02020603050405020304" pitchFamily="18" charset="0"/>
                <a:cs typeface="Times New Roman" panose="02020603050405020304" pitchFamily="18" charset="0"/>
              </a:rPr>
              <a:t> </a:t>
            </a:r>
            <a:endParaRPr lang="es-ES" sz="2400" dirty="0">
              <a:latin typeface="Times New Roman" panose="02020603050405020304" pitchFamily="18" charset="0"/>
              <a:cs typeface="Times New Roman" panose="02020603050405020304" pitchFamily="18" charset="0"/>
            </a:endParaRPr>
          </a:p>
        </p:txBody>
      </p:sp>
      <p:sp>
        <p:nvSpPr>
          <p:cNvPr id="23" name="Rectángulo 22"/>
          <p:cNvSpPr/>
          <p:nvPr/>
        </p:nvSpPr>
        <p:spPr>
          <a:xfrm>
            <a:off x="3138050" y="3436050"/>
            <a:ext cx="6096000" cy="2554545"/>
          </a:xfrm>
          <a:prstGeom prst="rect">
            <a:avLst/>
          </a:prstGeom>
        </p:spPr>
        <p:txBody>
          <a:bodyPr>
            <a:spAutoFit/>
          </a:bodyPr>
          <a:lstStyle/>
          <a:p>
            <a:r>
              <a:rPr lang="es-ES" sz="2000" b="1" i="1" dirty="0"/>
              <a:t>Intelectualización: </a:t>
            </a:r>
            <a:r>
              <a:rPr lang="es-ES" sz="2000" dirty="0"/>
              <a:t>mecanismo de defensa por medio del cual </a:t>
            </a:r>
            <a:r>
              <a:rPr lang="es-ES" sz="2000" i="1" dirty="0"/>
              <a:t>la  mente interfiere, entre el sentir del alma y la percepción del cuerpo, cuando intelectualiza y piensa las sensaciones en vez de experimentarlas en el cuerpo. Cuando reaccionamos en base a lo que sabemos según las experiencias pasadas salimos del momento presente y nos desconectamos, la emoción se frustra y el cuerpo se bloquea</a:t>
            </a:r>
            <a:endParaRPr lang="es-ES" sz="2000" dirty="0"/>
          </a:p>
        </p:txBody>
      </p:sp>
    </p:spTree>
    <p:extLst>
      <p:ext uri="{BB962C8B-B14F-4D97-AF65-F5344CB8AC3E}">
        <p14:creationId xmlns:p14="http://schemas.microsoft.com/office/powerpoint/2010/main" val="10984764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CuadroTexto 10"/>
          <p:cNvSpPr txBox="1"/>
          <p:nvPr/>
        </p:nvSpPr>
        <p:spPr>
          <a:xfrm>
            <a:off x="2633869" y="1152090"/>
            <a:ext cx="8341739" cy="584775"/>
          </a:xfrm>
          <a:prstGeom prst="rect">
            <a:avLst/>
          </a:prstGeom>
          <a:noFill/>
        </p:spPr>
        <p:txBody>
          <a:bodyPr wrap="square" rtlCol="0">
            <a:spAutoFit/>
          </a:bodyPr>
          <a:lstStyle/>
          <a:p>
            <a:pPr lvl="1"/>
            <a:r>
              <a:rPr lang="es-ES" sz="3200" dirty="0" smtClean="0"/>
              <a:t>«Utiliza </a:t>
            </a:r>
            <a:r>
              <a:rPr lang="es-ES" sz="3200" dirty="0"/>
              <a:t>la </a:t>
            </a:r>
            <a:r>
              <a:rPr lang="es-ES" sz="3200" b="1" i="1" dirty="0"/>
              <a:t>intelectualidad </a:t>
            </a:r>
            <a:r>
              <a:rPr lang="es-ES" sz="3200" b="1" i="1" dirty="0" smtClean="0"/>
              <a:t>corporal</a:t>
            </a:r>
            <a:r>
              <a:rPr lang="es-ES" sz="3200" b="1" dirty="0" smtClean="0"/>
              <a:t> </a:t>
            </a:r>
            <a:r>
              <a:rPr lang="es-ES" sz="3200" dirty="0" smtClean="0"/>
              <a:t>al </a:t>
            </a:r>
            <a:r>
              <a:rPr lang="es-ES" sz="3200" dirty="0"/>
              <a:t>bailar»</a:t>
            </a:r>
            <a:r>
              <a:rPr lang="es-ES" sz="3200" i="1" dirty="0"/>
              <a:t>.</a:t>
            </a:r>
            <a:endParaRPr lang="es-ES" sz="3200" b="1" i="1" dirty="0">
              <a:latin typeface="Times New Roman" panose="02020603050405020304" pitchFamily="18" charset="0"/>
              <a:cs typeface="Times New Roman" panose="02020603050405020304" pitchFamily="18" charset="0"/>
            </a:endParaRPr>
          </a:p>
        </p:txBody>
      </p:sp>
      <p:sp>
        <p:nvSpPr>
          <p:cNvPr id="12" name="CuadroTexto 11"/>
          <p:cNvSpPr txBox="1"/>
          <p:nvPr/>
        </p:nvSpPr>
        <p:spPr>
          <a:xfrm>
            <a:off x="3170583" y="2121386"/>
            <a:ext cx="8497039" cy="1569660"/>
          </a:xfrm>
          <a:prstGeom prst="rect">
            <a:avLst/>
          </a:prstGeom>
          <a:noFill/>
        </p:spPr>
        <p:txBody>
          <a:bodyPr wrap="square" rtlCol="0">
            <a:spAutoFit/>
          </a:bodyPr>
          <a:lstStyle/>
          <a:p>
            <a:r>
              <a:rPr lang="es-ES" sz="2400" i="1" dirty="0"/>
              <a:t>La Intelectualidad corporal es la forma de </a:t>
            </a:r>
            <a:r>
              <a:rPr lang="es-ES" sz="2400" b="1" i="1" dirty="0"/>
              <a:t>comprender</a:t>
            </a:r>
            <a:r>
              <a:rPr lang="es-ES" sz="2400" i="1" dirty="0"/>
              <a:t> lo que percibimos, es un aspecto de la </a:t>
            </a:r>
            <a:r>
              <a:rPr lang="es-ES" sz="2400" b="1" i="1" dirty="0"/>
              <a:t>percepción </a:t>
            </a:r>
            <a:r>
              <a:rPr lang="es-ES" sz="2400" i="1" dirty="0"/>
              <a:t>muy importante para construir el puente entre la emoción y el movimiento corporal expresivo.</a:t>
            </a:r>
            <a:endParaRPr lang="es-ES" sz="2400" dirty="0"/>
          </a:p>
        </p:txBody>
      </p:sp>
      <p:sp>
        <p:nvSpPr>
          <p:cNvPr id="3" name="Rectángulo 2"/>
          <p:cNvSpPr/>
          <p:nvPr/>
        </p:nvSpPr>
        <p:spPr>
          <a:xfrm>
            <a:off x="3170583" y="3811956"/>
            <a:ext cx="8388626" cy="1569660"/>
          </a:xfrm>
          <a:prstGeom prst="rect">
            <a:avLst/>
          </a:prstGeom>
        </p:spPr>
        <p:txBody>
          <a:bodyPr wrap="square">
            <a:spAutoFit/>
          </a:bodyPr>
          <a:lstStyle/>
          <a:p>
            <a:r>
              <a:rPr lang="es-ES" sz="2400" dirty="0"/>
              <a:t>Comprender el lenguaje del propio cuerpo nos permite </a:t>
            </a:r>
            <a:r>
              <a:rPr lang="es-ES" sz="2400" b="1" dirty="0"/>
              <a:t>comunicarnos</a:t>
            </a:r>
            <a:r>
              <a:rPr lang="es-ES" sz="2400" dirty="0"/>
              <a:t> hacia dentro, hacia el sentir profundo y llevarlo fuera para liberarlo a través de la </a:t>
            </a:r>
            <a:r>
              <a:rPr lang="es-ES" sz="2400" dirty="0" smtClean="0"/>
              <a:t>comunicación expresiva y artística.</a:t>
            </a:r>
            <a:endParaRPr lang="es-ES" sz="2400" dirty="0"/>
          </a:p>
        </p:txBody>
      </p:sp>
    </p:spTree>
    <p:extLst>
      <p:ext uri="{BB962C8B-B14F-4D97-AF65-F5344CB8AC3E}">
        <p14:creationId xmlns:p14="http://schemas.microsoft.com/office/powerpoint/2010/main" val="42241739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CuadroTexto 10"/>
          <p:cNvSpPr txBox="1"/>
          <p:nvPr/>
        </p:nvSpPr>
        <p:spPr>
          <a:xfrm>
            <a:off x="3130826" y="1151253"/>
            <a:ext cx="8060635" cy="1938992"/>
          </a:xfrm>
          <a:prstGeom prst="rect">
            <a:avLst/>
          </a:prstGeom>
          <a:noFill/>
        </p:spPr>
        <p:txBody>
          <a:bodyPr wrap="square" rtlCol="0">
            <a:spAutoFit/>
          </a:bodyPr>
          <a:lstStyle/>
          <a:p>
            <a:pPr algn="r"/>
            <a:r>
              <a:rPr lang="es-ES" sz="2400" dirty="0"/>
              <a:t>Con la </a:t>
            </a:r>
            <a:r>
              <a:rPr lang="es-ES" sz="2400" i="1" dirty="0"/>
              <a:t>intelectualidad corporal</a:t>
            </a:r>
            <a:r>
              <a:rPr lang="es-ES" sz="2400" dirty="0"/>
              <a:t> permitimos que la mente haga una </a:t>
            </a:r>
            <a:r>
              <a:rPr lang="es-ES" sz="2400" b="1" dirty="0"/>
              <a:t>lista objetiva de sensaciones </a:t>
            </a:r>
            <a:r>
              <a:rPr lang="es-ES" sz="2400" dirty="0"/>
              <a:t>sin intervenir con su narrativa, otorgándole al cuerpo el poder de confirmarla o no. De este modo, lo mental y lo corporal van juntos en igual rango de importancia</a:t>
            </a:r>
            <a:r>
              <a:rPr lang="es-ES" dirty="0"/>
              <a:t>.</a:t>
            </a:r>
            <a:endParaRPr lang="es-ES" sz="1600" dirty="0"/>
          </a:p>
        </p:txBody>
      </p:sp>
      <p:sp>
        <p:nvSpPr>
          <p:cNvPr id="15" name="Corazón 14"/>
          <p:cNvSpPr/>
          <p:nvPr/>
        </p:nvSpPr>
        <p:spPr>
          <a:xfrm>
            <a:off x="7362594" y="3090245"/>
            <a:ext cx="3153291" cy="3319669"/>
          </a:xfrm>
          <a:prstGeom prst="heart">
            <a:avLst/>
          </a:prstGeom>
          <a:solidFill>
            <a:srgbClr val="FF9999"/>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CuadroTexto 11"/>
          <p:cNvSpPr txBox="1"/>
          <p:nvPr/>
        </p:nvSpPr>
        <p:spPr>
          <a:xfrm>
            <a:off x="7325138" y="3847493"/>
            <a:ext cx="3300413" cy="1200329"/>
          </a:xfrm>
          <a:prstGeom prst="rect">
            <a:avLst/>
          </a:prstGeom>
          <a:noFill/>
        </p:spPr>
        <p:txBody>
          <a:bodyPr wrap="square" rtlCol="0">
            <a:spAutoFit/>
          </a:bodyPr>
          <a:lstStyle/>
          <a:p>
            <a:pPr algn="ctr"/>
            <a:r>
              <a:rPr lang="es-ES" sz="2400" i="1" dirty="0" smtClean="0"/>
              <a:t>Intelectualidad corporal   </a:t>
            </a:r>
            <a:r>
              <a:rPr lang="es-ES" sz="2400" b="1" dirty="0" smtClean="0"/>
              <a:t>HAZTE LAS PREGUNTAS CORRECTAS</a:t>
            </a:r>
            <a:endParaRPr lang="es-ES" sz="2400" b="1" dirty="0"/>
          </a:p>
        </p:txBody>
      </p:sp>
      <p:sp>
        <p:nvSpPr>
          <p:cNvPr id="14" name="Cruz 13"/>
          <p:cNvSpPr/>
          <p:nvPr/>
        </p:nvSpPr>
        <p:spPr>
          <a:xfrm>
            <a:off x="3544689" y="3168072"/>
            <a:ext cx="2816087" cy="2812774"/>
          </a:xfrm>
          <a:prstGeom prst="plus">
            <a:avLst/>
          </a:prstGeom>
          <a:solidFill>
            <a:srgbClr val="FF9999"/>
          </a:solidFill>
          <a:ln>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ángulo 4"/>
          <p:cNvSpPr/>
          <p:nvPr/>
        </p:nvSpPr>
        <p:spPr>
          <a:xfrm>
            <a:off x="3226369" y="3908177"/>
            <a:ext cx="3452725" cy="1200329"/>
          </a:xfrm>
          <a:prstGeom prst="rect">
            <a:avLst/>
          </a:prstGeom>
        </p:spPr>
        <p:txBody>
          <a:bodyPr wrap="square">
            <a:spAutoFit/>
          </a:bodyPr>
          <a:lstStyle/>
          <a:p>
            <a:pPr algn="ctr"/>
            <a:r>
              <a:rPr lang="es-ES" sz="2400" i="1" dirty="0"/>
              <a:t>Bloqueo, malestar, incomodidad, rabia, </a:t>
            </a:r>
            <a:r>
              <a:rPr lang="es-ES" sz="2400" i="1" dirty="0" smtClean="0"/>
              <a:t>tristeza</a:t>
            </a:r>
            <a:endParaRPr lang="es-ES" sz="2400" b="1" i="1" dirty="0"/>
          </a:p>
        </p:txBody>
      </p:sp>
      <p:sp>
        <p:nvSpPr>
          <p:cNvPr id="3" name="Flecha derecha 2"/>
          <p:cNvSpPr/>
          <p:nvPr/>
        </p:nvSpPr>
        <p:spPr>
          <a:xfrm>
            <a:off x="6523754" y="4241498"/>
            <a:ext cx="838840" cy="69328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Rectángulo 1"/>
          <p:cNvSpPr/>
          <p:nvPr/>
        </p:nvSpPr>
        <p:spPr>
          <a:xfrm>
            <a:off x="6549017" y="4389793"/>
            <a:ext cx="703911" cy="369332"/>
          </a:xfrm>
          <a:prstGeom prst="rect">
            <a:avLst/>
          </a:prstGeom>
        </p:spPr>
        <p:txBody>
          <a:bodyPr wrap="none">
            <a:spAutoFit/>
          </a:bodyPr>
          <a:lstStyle/>
          <a:p>
            <a:pPr algn="ctr"/>
            <a:r>
              <a:rPr lang="es-ES" b="1" i="1" dirty="0"/>
              <a:t>PARA</a:t>
            </a:r>
            <a:endParaRPr lang="es-ES" b="1" i="1" dirty="0"/>
          </a:p>
        </p:txBody>
      </p:sp>
    </p:spTree>
    <p:extLst>
      <p:ext uri="{BB962C8B-B14F-4D97-AF65-F5344CB8AC3E}">
        <p14:creationId xmlns:p14="http://schemas.microsoft.com/office/powerpoint/2010/main" val="20340489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ctángulo 1"/>
          <p:cNvSpPr/>
          <p:nvPr/>
        </p:nvSpPr>
        <p:spPr>
          <a:xfrm>
            <a:off x="3140765" y="1400752"/>
            <a:ext cx="8706678" cy="4056495"/>
          </a:xfrm>
          <a:prstGeom prst="rect">
            <a:avLst/>
          </a:prstGeom>
        </p:spPr>
        <p:txBody>
          <a:bodyPr wrap="square">
            <a:spAutoFit/>
          </a:bodyPr>
          <a:lstStyle/>
          <a:p>
            <a:pPr marL="342900" lvl="0" indent="-342900" algn="just">
              <a:lnSpc>
                <a:spcPct val="115000"/>
              </a:lnSpc>
              <a:spcAft>
                <a:spcPts val="0"/>
              </a:spcAft>
              <a:buFont typeface="Symbol" panose="05050102010706020507" pitchFamily="18" charset="2"/>
              <a:buChar char=""/>
            </a:pPr>
            <a:r>
              <a:rPr lang="es-ES" sz="2800" dirty="0">
                <a:ea typeface="Calibri" panose="020F0502020204030204" pitchFamily="34" charset="0"/>
                <a:cs typeface="Times New Roman" panose="02020603050405020304" pitchFamily="18" charset="0"/>
              </a:rPr>
              <a:t>¿</a:t>
            </a:r>
            <a:r>
              <a:rPr lang="es-ES" sz="2800" dirty="0">
                <a:ea typeface="Calibri" panose="020F0502020204030204" pitchFamily="34" charset="0"/>
                <a:cs typeface="Arial" panose="020B0604020202020204" pitchFamily="34" charset="0"/>
              </a:rPr>
              <a:t>Estoy presente en mis cinco puntos conscientes?</a:t>
            </a:r>
          </a:p>
          <a:p>
            <a:pPr marL="342900" lvl="0" indent="-342900" algn="just">
              <a:lnSpc>
                <a:spcPct val="115000"/>
              </a:lnSpc>
              <a:spcAft>
                <a:spcPts val="0"/>
              </a:spcAft>
              <a:buFont typeface="Symbol" panose="05050102010706020507" pitchFamily="18" charset="2"/>
              <a:buChar char=""/>
            </a:pPr>
            <a:r>
              <a:rPr lang="es-ES" sz="2800" dirty="0">
                <a:ea typeface="Calibri" panose="020F0502020204030204" pitchFamily="34" charset="0"/>
                <a:cs typeface="Arial" panose="020B0604020202020204" pitchFamily="34" charset="0"/>
              </a:rPr>
              <a:t>¿Dónde estoy poniendo el peso de mi cuerpo?</a:t>
            </a:r>
          </a:p>
          <a:p>
            <a:pPr marL="342900" lvl="0" indent="-342900" algn="just">
              <a:lnSpc>
                <a:spcPct val="115000"/>
              </a:lnSpc>
              <a:spcAft>
                <a:spcPts val="0"/>
              </a:spcAft>
              <a:buFont typeface="Symbol" panose="05050102010706020507" pitchFamily="18" charset="2"/>
              <a:buChar char=""/>
            </a:pPr>
            <a:r>
              <a:rPr lang="es-ES" sz="2800" dirty="0">
                <a:ea typeface="Calibri" panose="020F0502020204030204" pitchFamily="34" charset="0"/>
                <a:cs typeface="Arial" panose="020B0604020202020204" pitchFamily="34" charset="0"/>
              </a:rPr>
              <a:t>¿Cómo está mi equilibrio?</a:t>
            </a:r>
          </a:p>
          <a:p>
            <a:pPr marL="342900" lvl="0" indent="-342900" algn="just">
              <a:lnSpc>
                <a:spcPct val="115000"/>
              </a:lnSpc>
              <a:spcAft>
                <a:spcPts val="0"/>
              </a:spcAft>
              <a:buFont typeface="Symbol" panose="05050102010706020507" pitchFamily="18" charset="2"/>
              <a:buChar char=""/>
            </a:pPr>
            <a:r>
              <a:rPr lang="es-ES" sz="2800" dirty="0">
                <a:ea typeface="Calibri" panose="020F0502020204030204" pitchFamily="34" charset="0"/>
                <a:cs typeface="Arial" panose="020B0604020202020204" pitchFamily="34" charset="0"/>
              </a:rPr>
              <a:t>¿Cómo se está componiendo mi </a:t>
            </a:r>
            <a:r>
              <a:rPr lang="es-ES" sz="2800" i="1" dirty="0">
                <a:ea typeface="Calibri" panose="020F0502020204030204" pitchFamily="34" charset="0"/>
                <a:cs typeface="Arial" panose="020B0604020202020204" pitchFamily="34" charset="0"/>
              </a:rPr>
              <a:t>Vitruvio Flamenco</a:t>
            </a:r>
            <a:r>
              <a:rPr lang="es-ES" sz="2800" dirty="0">
                <a:ea typeface="Calibri" panose="020F0502020204030204" pitchFamily="34" charset="0"/>
                <a:cs typeface="Arial" panose="020B0604020202020204" pitchFamily="34" charset="0"/>
              </a:rPr>
              <a:t>?</a:t>
            </a:r>
          </a:p>
          <a:p>
            <a:pPr marL="342900" lvl="0" indent="-342900" algn="just">
              <a:lnSpc>
                <a:spcPct val="115000"/>
              </a:lnSpc>
              <a:spcAft>
                <a:spcPts val="0"/>
              </a:spcAft>
              <a:buFont typeface="Symbol" panose="05050102010706020507" pitchFamily="18" charset="2"/>
              <a:buChar char=""/>
            </a:pPr>
            <a:r>
              <a:rPr lang="es-ES" sz="2800" dirty="0">
                <a:ea typeface="Calibri" panose="020F0502020204030204" pitchFamily="34" charset="0"/>
                <a:cs typeface="Arial" panose="020B0604020202020204" pitchFamily="34" charset="0"/>
              </a:rPr>
              <a:t>¿Qué movimiento tendría que hacer antes de hacer este?</a:t>
            </a:r>
          </a:p>
          <a:p>
            <a:pPr marL="342900" lvl="0" indent="-342900" algn="just">
              <a:lnSpc>
                <a:spcPct val="115000"/>
              </a:lnSpc>
              <a:spcAft>
                <a:spcPts val="0"/>
              </a:spcAft>
              <a:buFont typeface="Symbol" panose="05050102010706020507" pitchFamily="18" charset="2"/>
              <a:buChar char=""/>
            </a:pPr>
            <a:r>
              <a:rPr lang="es-ES" sz="2800" dirty="0">
                <a:ea typeface="Calibri" panose="020F0502020204030204" pitchFamily="34" charset="0"/>
                <a:cs typeface="Arial" panose="020B0604020202020204" pitchFamily="34" charset="0"/>
              </a:rPr>
              <a:t>¿Qué me está impidiendo seguir adelante?</a:t>
            </a:r>
          </a:p>
          <a:p>
            <a:pPr marL="342900" lvl="0" indent="-342900" algn="just">
              <a:lnSpc>
                <a:spcPct val="115000"/>
              </a:lnSpc>
              <a:spcAft>
                <a:spcPts val="1000"/>
              </a:spcAft>
              <a:buFont typeface="Symbol" panose="05050102010706020507" pitchFamily="18" charset="2"/>
              <a:buChar char=""/>
            </a:pPr>
            <a:r>
              <a:rPr lang="es-ES" sz="2800" dirty="0">
                <a:ea typeface="Calibri" panose="020F0502020204030204" pitchFamily="34" charset="0"/>
                <a:cs typeface="Arial" panose="020B0604020202020204" pitchFamily="34" charset="0"/>
              </a:rPr>
              <a:t>¿Cómo se cumplen las premisas esenciales de la TCC?</a:t>
            </a:r>
            <a:endParaRPr lang="es-ES" sz="2800" dirty="0">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92011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ctángulo 1"/>
          <p:cNvSpPr/>
          <p:nvPr/>
        </p:nvSpPr>
        <p:spPr>
          <a:xfrm>
            <a:off x="3101009" y="2274838"/>
            <a:ext cx="8706678" cy="461665"/>
          </a:xfrm>
          <a:prstGeom prst="rect">
            <a:avLst/>
          </a:prstGeom>
        </p:spPr>
        <p:txBody>
          <a:bodyPr wrap="square">
            <a:spAutoFit/>
          </a:bodyPr>
          <a:lstStyle/>
          <a:p>
            <a:r>
              <a:rPr lang="es-ES" sz="2400" i="1" dirty="0" smtClean="0"/>
              <a:t>.</a:t>
            </a:r>
            <a:endParaRPr lang="es-ES" sz="2400" dirty="0"/>
          </a:p>
        </p:txBody>
      </p:sp>
      <p:sp>
        <p:nvSpPr>
          <p:cNvPr id="3" name="Rectángulo 2"/>
          <p:cNvSpPr/>
          <p:nvPr/>
        </p:nvSpPr>
        <p:spPr>
          <a:xfrm>
            <a:off x="2186609" y="1074509"/>
            <a:ext cx="8925339" cy="1200329"/>
          </a:xfrm>
          <a:prstGeom prst="rect">
            <a:avLst/>
          </a:prstGeom>
        </p:spPr>
        <p:txBody>
          <a:bodyPr wrap="square">
            <a:spAutoFit/>
          </a:bodyPr>
          <a:lstStyle/>
          <a:p>
            <a:r>
              <a:rPr lang="es-ES" sz="2400" dirty="0">
                <a:latin typeface="Calibri" panose="020F0502020204030204" pitchFamily="34" charset="0"/>
                <a:ea typeface="Calibri" panose="020F0502020204030204" pitchFamily="34" charset="0"/>
                <a:cs typeface="Calibri" panose="020F0502020204030204" pitchFamily="34" charset="0"/>
              </a:rPr>
              <a:t>Para un ser que vive la emoción, la conexión comienza en el contacto y la presencia corporal. La presencia del cuerpo es el sentir del alma, la mente viene después para poner en orden el proceso.</a:t>
            </a:r>
          </a:p>
        </p:txBody>
      </p:sp>
      <p:sp>
        <p:nvSpPr>
          <p:cNvPr id="4" name="Rectángulo 3"/>
          <p:cNvSpPr/>
          <p:nvPr/>
        </p:nvSpPr>
        <p:spPr>
          <a:xfrm>
            <a:off x="2166732" y="2379851"/>
            <a:ext cx="8945216" cy="1938992"/>
          </a:xfrm>
          <a:prstGeom prst="rect">
            <a:avLst/>
          </a:prstGeom>
        </p:spPr>
        <p:txBody>
          <a:bodyPr wrap="square">
            <a:spAutoFit/>
          </a:bodyPr>
          <a:lstStyle/>
          <a:p>
            <a:r>
              <a:rPr lang="es-ES" sz="2400" dirty="0">
                <a:latin typeface="Calibri" panose="020F0502020204030204" pitchFamily="34" charset="0"/>
                <a:ea typeface="Calibri" panose="020F0502020204030204" pitchFamily="34" charset="0"/>
                <a:cs typeface="Calibri" panose="020F0502020204030204" pitchFamily="34" charset="0"/>
              </a:rPr>
              <a:t>Hay un camino inverso al propuesto por</a:t>
            </a:r>
            <a:r>
              <a:rPr lang="es-ES" sz="2400" i="1" dirty="0">
                <a:latin typeface="Calibri" panose="020F0502020204030204" pitchFamily="34" charset="0"/>
                <a:ea typeface="Calibri" panose="020F0502020204030204" pitchFamily="34" charset="0"/>
                <a:cs typeface="Calibri" panose="020F0502020204030204" pitchFamily="34" charset="0"/>
              </a:rPr>
              <a:t> </a:t>
            </a:r>
            <a:r>
              <a:rPr lang="es-ES" sz="2400" i="1" dirty="0">
                <a:solidFill>
                  <a:srgbClr val="202124"/>
                </a:solidFill>
                <a:latin typeface="Calibri" panose="020F0502020204030204" pitchFamily="34" charset="0"/>
                <a:ea typeface="Calibri" panose="020F0502020204030204" pitchFamily="34" charset="0"/>
                <a:cs typeface="Calibri" panose="020F0502020204030204" pitchFamily="34" charset="0"/>
              </a:rPr>
              <a:t>René Descartes,</a:t>
            </a:r>
            <a:r>
              <a:rPr lang="es-ES" sz="2400" i="1" dirty="0">
                <a:latin typeface="Calibri" panose="020F0502020204030204" pitchFamily="34" charset="0"/>
                <a:ea typeface="Calibri" panose="020F0502020204030204" pitchFamily="34" charset="0"/>
                <a:cs typeface="Calibri" panose="020F0502020204030204" pitchFamily="34" charset="0"/>
              </a:rPr>
              <a:t> </a:t>
            </a:r>
            <a:r>
              <a:rPr lang="es-ES" sz="2400" dirty="0">
                <a:latin typeface="Calibri" panose="020F0502020204030204" pitchFamily="34" charset="0"/>
                <a:ea typeface="Calibri" panose="020F0502020204030204" pitchFamily="34" charset="0"/>
                <a:cs typeface="Calibri" panose="020F0502020204030204" pitchFamily="34" charset="0"/>
              </a:rPr>
              <a:t>puesto que</a:t>
            </a:r>
            <a:r>
              <a:rPr lang="es-ES" sz="2400" i="1" dirty="0">
                <a:latin typeface="Calibri" panose="020F0502020204030204" pitchFamily="34" charset="0"/>
                <a:ea typeface="Calibri" panose="020F0502020204030204" pitchFamily="34" charset="0"/>
                <a:cs typeface="Calibri" panose="020F0502020204030204" pitchFamily="34" charset="0"/>
              </a:rPr>
              <a:t> </a:t>
            </a:r>
            <a:r>
              <a:rPr lang="es-ES" sz="2400" dirty="0">
                <a:latin typeface="Calibri" panose="020F0502020204030204" pitchFamily="34" charset="0"/>
                <a:ea typeface="Calibri" panose="020F0502020204030204" pitchFamily="34" charset="0"/>
                <a:cs typeface="Calibri" panose="020F0502020204030204" pitchFamily="34" charset="0"/>
              </a:rPr>
              <a:t>primero somos en la emoción y el cuerpo, para después pensar. La famosa frase: </a:t>
            </a:r>
            <a:r>
              <a:rPr lang="es-ES" sz="2400" dirty="0">
                <a:solidFill>
                  <a:srgbClr val="202122"/>
                </a:solidFill>
                <a:latin typeface="Calibri" panose="020F0502020204030204" pitchFamily="34" charset="0"/>
                <a:ea typeface="Calibri" panose="020F0502020204030204" pitchFamily="34" charset="0"/>
                <a:cs typeface="Calibri" panose="020F0502020204030204" pitchFamily="34" charset="0"/>
              </a:rPr>
              <a:t>«</a:t>
            </a:r>
            <a:r>
              <a:rPr lang="es-ES" sz="2400" i="1" dirty="0">
                <a:solidFill>
                  <a:srgbClr val="202124"/>
                </a:solidFill>
                <a:latin typeface="Calibri" panose="020F0502020204030204" pitchFamily="34" charset="0"/>
                <a:ea typeface="Calibri" panose="020F0502020204030204" pitchFamily="34" charset="0"/>
                <a:cs typeface="Calibri" panose="020F0502020204030204" pitchFamily="34" charset="0"/>
              </a:rPr>
              <a:t>cogito ergo sum</a:t>
            </a:r>
            <a:r>
              <a:rPr lang="es-ES" sz="2400" dirty="0">
                <a:solidFill>
                  <a:srgbClr val="202122"/>
                </a:solidFill>
                <a:latin typeface="Calibri" panose="020F0502020204030204" pitchFamily="34" charset="0"/>
                <a:ea typeface="Calibri" panose="020F0502020204030204" pitchFamily="34" charset="0"/>
                <a:cs typeface="Calibri" panose="020F0502020204030204" pitchFamily="34" charset="0"/>
              </a:rPr>
              <a:t>»</a:t>
            </a:r>
            <a:r>
              <a:rPr lang="es-ES" sz="2400" i="1" dirty="0">
                <a:solidFill>
                  <a:srgbClr val="202124"/>
                </a:solidFill>
                <a:latin typeface="Calibri" panose="020F0502020204030204" pitchFamily="34" charset="0"/>
                <a:ea typeface="Calibri" panose="020F0502020204030204" pitchFamily="34" charset="0"/>
                <a:cs typeface="Calibri" panose="020F0502020204030204" pitchFamily="34" charset="0"/>
              </a:rPr>
              <a:t> </a:t>
            </a:r>
            <a:r>
              <a:rPr lang="es-ES" sz="2400" dirty="0">
                <a:latin typeface="Calibri" panose="020F0502020204030204" pitchFamily="34" charset="0"/>
                <a:ea typeface="Calibri" panose="020F0502020204030204" pitchFamily="34" charset="0"/>
                <a:cs typeface="Calibri" panose="020F0502020204030204" pitchFamily="34" charset="0"/>
              </a:rPr>
              <a:t>del filósofo francés es interesante sólo cuando uno es capaz de </a:t>
            </a:r>
            <a:r>
              <a:rPr lang="es-ES" sz="2400" i="1" dirty="0">
                <a:latin typeface="Calibri" panose="020F0502020204030204" pitchFamily="34" charset="0"/>
                <a:ea typeface="Calibri" panose="020F0502020204030204" pitchFamily="34" charset="0"/>
                <a:cs typeface="Calibri" panose="020F0502020204030204" pitchFamily="34" charset="0"/>
              </a:rPr>
              <a:t>darse cuenta</a:t>
            </a:r>
            <a:r>
              <a:rPr lang="es-ES" sz="2400" dirty="0">
                <a:latin typeface="Calibri" panose="020F0502020204030204" pitchFamily="34" charset="0"/>
                <a:ea typeface="Calibri" panose="020F0502020204030204" pitchFamily="34" charset="0"/>
                <a:cs typeface="Calibri" panose="020F0502020204030204" pitchFamily="34" charset="0"/>
              </a:rPr>
              <a:t> de los pensamientos y encontrar el efecto de estos sobre el cuerpo.</a:t>
            </a:r>
          </a:p>
        </p:txBody>
      </p:sp>
      <p:sp>
        <p:nvSpPr>
          <p:cNvPr id="5" name="Rectángulo 4"/>
          <p:cNvSpPr/>
          <p:nvPr/>
        </p:nvSpPr>
        <p:spPr>
          <a:xfrm>
            <a:off x="2186609" y="4377690"/>
            <a:ext cx="9064486" cy="1754326"/>
          </a:xfrm>
          <a:prstGeom prst="rect">
            <a:avLst/>
          </a:prstGeom>
        </p:spPr>
        <p:txBody>
          <a:bodyPr wrap="square">
            <a:spAutoFit/>
          </a:bodyPr>
          <a:lstStyle/>
          <a:p>
            <a:r>
              <a:rPr lang="es-ES" dirty="0">
                <a:latin typeface="Calibri" panose="020F0502020204030204" pitchFamily="34" charset="0"/>
                <a:ea typeface="Calibri" panose="020F0502020204030204" pitchFamily="34" charset="0"/>
                <a:cs typeface="Calibri" panose="020F0502020204030204" pitchFamily="34" charset="0"/>
              </a:rPr>
              <a:t>La TCC busca que los puentes entre el cuerpo, la mente, la emoción y el espíritu tengan flujo energético. Concede a la mente el poder de nombrar lo que se siente y se percibe</a:t>
            </a:r>
            <a:r>
              <a:rPr lang="es-ES" dirty="0" smtClean="0">
                <a:latin typeface="Calibri" panose="020F0502020204030204" pitchFamily="34" charset="0"/>
                <a:ea typeface="Calibri" panose="020F0502020204030204" pitchFamily="34" charset="0"/>
                <a:cs typeface="Calibri" panose="020F0502020204030204" pitchFamily="34" charset="0"/>
              </a:rPr>
              <a:t>.</a:t>
            </a:r>
          </a:p>
          <a:p>
            <a:r>
              <a:rPr lang="es-ES" dirty="0" smtClean="0">
                <a:latin typeface="Calibri" panose="020F0502020204030204" pitchFamily="34" charset="0"/>
                <a:ea typeface="Calibri" panose="020F0502020204030204" pitchFamily="34" charset="0"/>
                <a:cs typeface="Calibri" panose="020F0502020204030204" pitchFamily="34" charset="0"/>
              </a:rPr>
              <a:t> </a:t>
            </a:r>
            <a:r>
              <a:rPr lang="es-ES" dirty="0">
                <a:latin typeface="Calibri" panose="020F0502020204030204" pitchFamily="34" charset="0"/>
                <a:ea typeface="Calibri" panose="020F0502020204030204" pitchFamily="34" charset="0"/>
                <a:cs typeface="Calibri" panose="020F0502020204030204" pitchFamily="34" charset="0"/>
              </a:rPr>
              <a:t>Propone el contacto con lo único que es real: la masa corpórea. </a:t>
            </a:r>
            <a:endParaRPr lang="es-ES" dirty="0" smtClean="0">
              <a:latin typeface="Calibri" panose="020F0502020204030204" pitchFamily="34" charset="0"/>
              <a:ea typeface="Calibri" panose="020F0502020204030204" pitchFamily="34" charset="0"/>
              <a:cs typeface="Calibri" panose="020F0502020204030204" pitchFamily="34" charset="0"/>
            </a:endParaRPr>
          </a:p>
          <a:p>
            <a:r>
              <a:rPr lang="es-ES" dirty="0" smtClean="0">
                <a:latin typeface="Calibri" panose="020F0502020204030204" pitchFamily="34" charset="0"/>
                <a:ea typeface="Calibri" panose="020F0502020204030204" pitchFamily="34" charset="0"/>
                <a:cs typeface="Calibri" panose="020F0502020204030204" pitchFamily="34" charset="0"/>
              </a:rPr>
              <a:t>Reconoce </a:t>
            </a:r>
            <a:r>
              <a:rPr lang="es-ES" dirty="0">
                <a:latin typeface="Calibri" panose="020F0502020204030204" pitchFamily="34" charset="0"/>
                <a:ea typeface="Calibri" panose="020F0502020204030204" pitchFamily="34" charset="0"/>
                <a:cs typeface="Calibri" panose="020F0502020204030204" pitchFamily="34" charset="0"/>
              </a:rPr>
              <a:t>emociones primarias. </a:t>
            </a:r>
            <a:endParaRPr lang="es-ES" dirty="0" smtClean="0">
              <a:latin typeface="Calibri" panose="020F0502020204030204" pitchFamily="34" charset="0"/>
              <a:ea typeface="Calibri" panose="020F0502020204030204" pitchFamily="34" charset="0"/>
              <a:cs typeface="Calibri" panose="020F0502020204030204" pitchFamily="34" charset="0"/>
            </a:endParaRPr>
          </a:p>
          <a:p>
            <a:r>
              <a:rPr lang="es-ES" dirty="0" smtClean="0">
                <a:latin typeface="Calibri" panose="020F0502020204030204" pitchFamily="34" charset="0"/>
                <a:ea typeface="Calibri" panose="020F0502020204030204" pitchFamily="34" charset="0"/>
                <a:cs typeface="Calibri" panose="020F0502020204030204" pitchFamily="34" charset="0"/>
              </a:rPr>
              <a:t>Conecta </a:t>
            </a:r>
            <a:r>
              <a:rPr lang="es-ES" dirty="0">
                <a:latin typeface="Calibri" panose="020F0502020204030204" pitchFamily="34" charset="0"/>
                <a:ea typeface="Calibri" panose="020F0502020204030204" pitchFamily="34" charset="0"/>
                <a:cs typeface="Calibri" panose="020F0502020204030204" pitchFamily="34" charset="0"/>
              </a:rPr>
              <a:t>con el arte, el duende o el instante mágico del flamenco cuando nos sentimos unidos en cuerpo, mente y corazón.</a:t>
            </a:r>
          </a:p>
        </p:txBody>
      </p:sp>
    </p:spTree>
    <p:extLst>
      <p:ext uri="{BB962C8B-B14F-4D97-AF65-F5344CB8AC3E}">
        <p14:creationId xmlns:p14="http://schemas.microsoft.com/office/powerpoint/2010/main" val="16201172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275"/>
            <a:ext cx="12192000" cy="6858000"/>
          </a:xfrm>
          <a:prstGeom prst="rect">
            <a:avLst/>
          </a:prstGeom>
        </p:spPr>
      </p:pic>
      <p:sp>
        <p:nvSpPr>
          <p:cNvPr id="2" name="Rectángulo 1"/>
          <p:cNvSpPr/>
          <p:nvPr/>
        </p:nvSpPr>
        <p:spPr>
          <a:xfrm>
            <a:off x="3101009" y="2274838"/>
            <a:ext cx="8706678" cy="461665"/>
          </a:xfrm>
          <a:prstGeom prst="rect">
            <a:avLst/>
          </a:prstGeom>
        </p:spPr>
        <p:txBody>
          <a:bodyPr wrap="square">
            <a:spAutoFit/>
          </a:bodyPr>
          <a:lstStyle/>
          <a:p>
            <a:r>
              <a:rPr lang="es-ES" sz="2400" i="1" dirty="0" smtClean="0"/>
              <a:t>.</a:t>
            </a:r>
            <a:endParaRPr lang="es-ES" sz="2400" dirty="0"/>
          </a:p>
        </p:txBody>
      </p:sp>
      <p:sp>
        <p:nvSpPr>
          <p:cNvPr id="6" name="Rectángulo redondeado 5"/>
          <p:cNvSpPr/>
          <p:nvPr/>
        </p:nvSpPr>
        <p:spPr>
          <a:xfrm>
            <a:off x="2281030" y="2781937"/>
            <a:ext cx="9635987" cy="805069"/>
          </a:xfrm>
          <a:prstGeom prst="roundRect">
            <a:avLst/>
          </a:prstGeom>
          <a:solidFill>
            <a:srgbClr val="FF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2"/>
          <p:cNvSpPr/>
          <p:nvPr/>
        </p:nvSpPr>
        <p:spPr>
          <a:xfrm>
            <a:off x="2348948" y="653216"/>
            <a:ext cx="9402417" cy="3416320"/>
          </a:xfrm>
          <a:prstGeom prst="rect">
            <a:avLst/>
          </a:prstGeom>
        </p:spPr>
        <p:txBody>
          <a:bodyPr wrap="square">
            <a:spAutoFit/>
          </a:bodyPr>
          <a:lstStyle/>
          <a:p>
            <a:r>
              <a:rPr lang="es-ES" sz="2400" b="1" dirty="0"/>
              <a:t>Ver para conectar</a:t>
            </a:r>
            <a:endParaRPr lang="es-ES" sz="2400" dirty="0"/>
          </a:p>
          <a:p>
            <a:r>
              <a:rPr lang="es-ES" sz="2400" dirty="0"/>
              <a:t>	Encontré la manera de descubrir la desconexión y de mostrársela al alumno mediante la observación del vídeo de su práctica. Descubrí en la grabación una novedosa herramienta que posibilita captar la esencia del movimiento y, por qué no, del </a:t>
            </a:r>
            <a:r>
              <a:rPr lang="es-ES" sz="2400" dirty="0" smtClean="0"/>
              <a:t>alma</a:t>
            </a:r>
            <a:r>
              <a:rPr lang="es-ES" i="1" dirty="0"/>
              <a:t> </a:t>
            </a:r>
            <a:endParaRPr lang="es-ES" sz="2400" i="1" dirty="0"/>
          </a:p>
          <a:p>
            <a:pPr algn="ctr"/>
            <a:endParaRPr lang="es-ES" sz="2400" i="1" dirty="0" smtClean="0"/>
          </a:p>
          <a:p>
            <a:pPr algn="ctr"/>
            <a:r>
              <a:rPr lang="es-ES" sz="2400" i="1" dirty="0" smtClean="0"/>
              <a:t>Cuando </a:t>
            </a:r>
            <a:r>
              <a:rPr lang="es-ES" sz="2400" i="1" dirty="0"/>
              <a:t>un alumno logra estar presente está tranquilo. Disfruta y se siente feliz.</a:t>
            </a:r>
            <a:endParaRPr lang="es-ES" sz="2400" dirty="0"/>
          </a:p>
          <a:p>
            <a:r>
              <a:rPr lang="es-ES" sz="2400" dirty="0" smtClean="0"/>
              <a:t>.</a:t>
            </a:r>
            <a:endParaRPr lang="es-ES" sz="2400" dirty="0"/>
          </a:p>
        </p:txBody>
      </p:sp>
      <p:sp>
        <p:nvSpPr>
          <p:cNvPr id="7" name="Rectángulo 6"/>
          <p:cNvSpPr/>
          <p:nvPr/>
        </p:nvSpPr>
        <p:spPr>
          <a:xfrm>
            <a:off x="2073965" y="3517923"/>
            <a:ext cx="8749748" cy="3003386"/>
          </a:xfrm>
          <a:prstGeom prst="rect">
            <a:avLst/>
          </a:prstGeom>
        </p:spPr>
        <p:txBody>
          <a:bodyPr wrap="square">
            <a:spAutoFit/>
          </a:bodyPr>
          <a:lstStyle/>
          <a:p>
            <a:pPr indent="449580" algn="ctr">
              <a:lnSpc>
                <a:spcPct val="115000"/>
              </a:lnSpc>
              <a:spcAft>
                <a:spcPts val="1000"/>
              </a:spcAft>
            </a:pPr>
            <a:r>
              <a:rPr lang="es-ES" sz="2400" i="1" dirty="0">
                <a:latin typeface="Calibri" panose="020F0502020204030204" pitchFamily="34" charset="0"/>
                <a:ea typeface="Calibri" panose="020F0502020204030204" pitchFamily="34" charset="0"/>
                <a:cs typeface="Calibri" panose="020F0502020204030204" pitchFamily="34" charset="0"/>
              </a:rPr>
              <a:t>Verse en el vídeo con respeto a esa parte nuestra que está aprendiendo es un acto de amor, el primero y necesario para sanar la imagen que tenemos de nuestro baile</a:t>
            </a:r>
            <a:r>
              <a:rPr lang="es-ES" sz="2400" i="1" dirty="0" smtClean="0">
                <a:latin typeface="Calibri" panose="020F0502020204030204" pitchFamily="34" charset="0"/>
                <a:ea typeface="Calibri" panose="020F0502020204030204" pitchFamily="34" charset="0"/>
                <a:cs typeface="Calibri" panose="020F0502020204030204" pitchFamily="34" charset="0"/>
              </a:rPr>
              <a:t>.</a:t>
            </a:r>
          </a:p>
          <a:p>
            <a:pPr indent="449580">
              <a:lnSpc>
                <a:spcPct val="115000"/>
              </a:lnSpc>
              <a:spcAft>
                <a:spcPts val="1000"/>
              </a:spcAft>
            </a:pPr>
            <a:r>
              <a:rPr lang="es-ES" sz="2400" b="1" dirty="0"/>
              <a:t>Las interferencias mentales y nuestra historia personal</a:t>
            </a:r>
            <a:endParaRPr lang="es-ES" sz="2400" dirty="0"/>
          </a:p>
          <a:p>
            <a:pPr indent="449580" algn="ctr">
              <a:lnSpc>
                <a:spcPct val="115000"/>
              </a:lnSpc>
              <a:spcAft>
                <a:spcPts val="1000"/>
              </a:spcAft>
            </a:pPr>
            <a:r>
              <a:rPr lang="es-ES" dirty="0" smtClean="0"/>
              <a:t>Ver </a:t>
            </a:r>
            <a:r>
              <a:rPr lang="es-ES" dirty="0"/>
              <a:t>la grabación de una actuación o un ensayo es muy duro, las voces críticas que se activan son crueles y hacen sufrir. Estas voces no son propias, sino de los mayores que en la infancia</a:t>
            </a:r>
            <a:endParaRPr lang="es-ES" sz="24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030056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275"/>
            <a:ext cx="12192000" cy="6858000"/>
          </a:xfrm>
          <a:prstGeom prst="rect">
            <a:avLst/>
          </a:prstGeom>
        </p:spPr>
      </p:pic>
      <p:sp>
        <p:nvSpPr>
          <p:cNvPr id="2" name="Rectángulo 1"/>
          <p:cNvSpPr/>
          <p:nvPr/>
        </p:nvSpPr>
        <p:spPr>
          <a:xfrm>
            <a:off x="3101009" y="2274838"/>
            <a:ext cx="8706678" cy="461665"/>
          </a:xfrm>
          <a:prstGeom prst="rect">
            <a:avLst/>
          </a:prstGeom>
        </p:spPr>
        <p:txBody>
          <a:bodyPr wrap="square">
            <a:spAutoFit/>
          </a:bodyPr>
          <a:lstStyle/>
          <a:p>
            <a:r>
              <a:rPr lang="es-ES" sz="2400" i="1" dirty="0" smtClean="0"/>
              <a:t>.</a:t>
            </a:r>
            <a:endParaRPr lang="es-ES" sz="2400" dirty="0"/>
          </a:p>
        </p:txBody>
      </p:sp>
      <p:sp>
        <p:nvSpPr>
          <p:cNvPr id="4" name="Rectángulo 3"/>
          <p:cNvSpPr/>
          <p:nvPr/>
        </p:nvSpPr>
        <p:spPr>
          <a:xfrm>
            <a:off x="3101009" y="717408"/>
            <a:ext cx="8133522" cy="5808257"/>
          </a:xfrm>
          <a:prstGeom prst="rect">
            <a:avLst/>
          </a:prstGeom>
        </p:spPr>
        <p:txBody>
          <a:bodyPr wrap="square">
            <a:spAutoFit/>
          </a:bodyPr>
          <a:lstStyle/>
          <a:p>
            <a:pPr algn="just">
              <a:lnSpc>
                <a:spcPct val="115000"/>
              </a:lnSpc>
              <a:spcAft>
                <a:spcPts val="1000"/>
              </a:spcAft>
            </a:pPr>
            <a:r>
              <a:rPr lang="es-ES" sz="2400" dirty="0" smtClean="0">
                <a:latin typeface="Calibri" panose="020F0502020204030204" pitchFamily="34" charset="0"/>
                <a:ea typeface="Calibri" panose="020F0502020204030204" pitchFamily="34" charset="0"/>
                <a:cs typeface="Calibri" panose="020F0502020204030204" pitchFamily="34" charset="0"/>
              </a:rPr>
              <a:t>Para </a:t>
            </a:r>
            <a:r>
              <a:rPr lang="es-ES" sz="2400" b="1" dirty="0" smtClean="0">
                <a:latin typeface="Calibri" panose="020F0502020204030204" pitchFamily="34" charset="0"/>
                <a:ea typeface="Calibri" panose="020F0502020204030204" pitchFamily="34" charset="0"/>
                <a:cs typeface="Calibri" panose="020F0502020204030204" pitchFamily="34" charset="0"/>
              </a:rPr>
              <a:t>superar </a:t>
            </a:r>
            <a:r>
              <a:rPr lang="es-ES" sz="2400" dirty="0">
                <a:latin typeface="Calibri" panose="020F0502020204030204" pitchFamily="34" charset="0"/>
                <a:ea typeface="Calibri" panose="020F0502020204030204" pitchFamily="34" charset="0"/>
                <a:cs typeface="Calibri" panose="020F0502020204030204" pitchFamily="34" charset="0"/>
              </a:rPr>
              <a:t>el </a:t>
            </a:r>
            <a:r>
              <a:rPr lang="es-ES" sz="2400" i="1" dirty="0">
                <a:latin typeface="Calibri" panose="020F0502020204030204" pitchFamily="34" charset="0"/>
                <a:ea typeface="Calibri" panose="020F0502020204030204" pitchFamily="34" charset="0"/>
                <a:cs typeface="Calibri" panose="020F0502020204030204" pitchFamily="34" charset="0"/>
              </a:rPr>
              <a:t>cómo me ven </a:t>
            </a:r>
            <a:r>
              <a:rPr lang="es-ES" sz="2400" dirty="0">
                <a:latin typeface="Calibri" panose="020F0502020204030204" pitchFamily="34" charset="0"/>
                <a:ea typeface="Calibri" panose="020F0502020204030204" pitchFamily="34" charset="0"/>
                <a:cs typeface="Calibri" panose="020F0502020204030204" pitchFamily="34" charset="0"/>
              </a:rPr>
              <a:t>y el </a:t>
            </a:r>
            <a:r>
              <a:rPr lang="es-ES" sz="2400" i="1" dirty="0">
                <a:latin typeface="Calibri" panose="020F0502020204030204" pitchFamily="34" charset="0"/>
                <a:ea typeface="Calibri" panose="020F0502020204030204" pitchFamily="34" charset="0"/>
                <a:cs typeface="Calibri" panose="020F0502020204030204" pitchFamily="34" charset="0"/>
              </a:rPr>
              <a:t>qué dirán, </a:t>
            </a:r>
            <a:r>
              <a:rPr lang="es-ES" sz="2400" i="1" dirty="0" smtClean="0">
                <a:latin typeface="Calibri" panose="020F0502020204030204" pitchFamily="34" charset="0"/>
                <a:ea typeface="Calibri" panose="020F0502020204030204" pitchFamily="34" charset="0"/>
                <a:cs typeface="Calibri" panose="020F0502020204030204" pitchFamily="34" charset="0"/>
              </a:rPr>
              <a:t>debes saber que </a:t>
            </a:r>
            <a:r>
              <a:rPr lang="es-ES" sz="2400" dirty="0" smtClean="0">
                <a:latin typeface="Calibri" panose="020F0502020204030204" pitchFamily="34" charset="0"/>
                <a:ea typeface="Calibri" panose="020F0502020204030204" pitchFamily="34" charset="0"/>
                <a:cs typeface="Calibri" panose="020F0502020204030204" pitchFamily="34" charset="0"/>
              </a:rPr>
              <a:t>los </a:t>
            </a:r>
            <a:r>
              <a:rPr lang="es-ES" sz="2400" dirty="0">
                <a:latin typeface="Calibri" panose="020F0502020204030204" pitchFamily="34" charset="0"/>
                <a:ea typeface="Calibri" panose="020F0502020204030204" pitchFamily="34" charset="0"/>
                <a:cs typeface="Calibri" panose="020F0502020204030204" pitchFamily="34" charset="0"/>
              </a:rPr>
              <a:t>juicios propios proyectados en los demás son los que </a:t>
            </a:r>
            <a:r>
              <a:rPr lang="es-ES" sz="2400" dirty="0" smtClean="0">
                <a:latin typeface="Calibri" panose="020F0502020204030204" pitchFamily="34" charset="0"/>
                <a:ea typeface="Calibri" panose="020F0502020204030204" pitchFamily="34" charset="0"/>
                <a:cs typeface="Calibri" panose="020F0502020204030204" pitchFamily="34" charset="0"/>
              </a:rPr>
              <a:t>te impiden </a:t>
            </a:r>
            <a:r>
              <a:rPr lang="es-ES" sz="2400" dirty="0">
                <a:latin typeface="Calibri" panose="020F0502020204030204" pitchFamily="34" charset="0"/>
                <a:ea typeface="Calibri" panose="020F0502020204030204" pitchFamily="34" charset="0"/>
                <a:cs typeface="Calibri" panose="020F0502020204030204" pitchFamily="34" charset="0"/>
              </a:rPr>
              <a:t>avanzar. </a:t>
            </a:r>
            <a:endParaRPr lang="es-ES" sz="2400" dirty="0" smtClean="0">
              <a:latin typeface="Calibri" panose="020F0502020204030204" pitchFamily="34" charset="0"/>
              <a:ea typeface="Calibri" panose="020F0502020204030204" pitchFamily="34" charset="0"/>
              <a:cs typeface="Calibri" panose="020F0502020204030204" pitchFamily="34" charset="0"/>
            </a:endParaRPr>
          </a:p>
          <a:p>
            <a:pPr algn="just">
              <a:lnSpc>
                <a:spcPct val="115000"/>
              </a:lnSpc>
              <a:spcAft>
                <a:spcPts val="1000"/>
              </a:spcAft>
            </a:pPr>
            <a:r>
              <a:rPr lang="es-ES" sz="2400" dirty="0" smtClean="0">
                <a:latin typeface="Calibri" panose="020F0502020204030204" pitchFamily="34" charset="0"/>
                <a:ea typeface="Calibri" panose="020F0502020204030204" pitchFamily="34" charset="0"/>
                <a:cs typeface="Calibri" panose="020F0502020204030204" pitchFamily="34" charset="0"/>
              </a:rPr>
              <a:t>Cada </a:t>
            </a:r>
            <a:r>
              <a:rPr lang="es-ES" sz="2400" dirty="0">
                <a:latin typeface="Calibri" panose="020F0502020204030204" pitchFamily="34" charset="0"/>
                <a:ea typeface="Calibri" panose="020F0502020204030204" pitchFamily="34" charset="0"/>
                <a:cs typeface="Calibri" panose="020F0502020204030204" pitchFamily="34" charset="0"/>
              </a:rPr>
              <a:t>alumno que decide trabajar con esta técnica necesita darse tiempo para confiar en mí, en la comunidad de alumnos y en la metodología, para, poco a poco, </a:t>
            </a:r>
            <a:r>
              <a:rPr lang="es-ES" sz="2400" b="1" dirty="0">
                <a:latin typeface="Calibri" panose="020F0502020204030204" pitchFamily="34" charset="0"/>
                <a:ea typeface="Calibri" panose="020F0502020204030204" pitchFamily="34" charset="0"/>
                <a:cs typeface="Calibri" panose="020F0502020204030204" pitchFamily="34" charset="0"/>
              </a:rPr>
              <a:t>restaurar la confianza en sí mismo. </a:t>
            </a:r>
            <a:r>
              <a:rPr lang="es-ES" sz="2400" dirty="0">
                <a:latin typeface="Calibri" panose="020F0502020204030204" pitchFamily="34" charset="0"/>
                <a:ea typeface="Calibri" panose="020F0502020204030204" pitchFamily="34" charset="0"/>
                <a:cs typeface="Calibri" panose="020F0502020204030204" pitchFamily="34" charset="0"/>
              </a:rPr>
              <a:t>Necesita saber que exponerse en un vídeo de práctica le va a aportar y no a desmenuzar el ego</a:t>
            </a:r>
            <a:r>
              <a:rPr lang="es-ES" sz="2400" dirty="0" smtClean="0">
                <a:latin typeface="Calibri" panose="020F0502020204030204" pitchFamily="34" charset="0"/>
                <a:ea typeface="Calibri" panose="020F0502020204030204" pitchFamily="34" charset="0"/>
                <a:cs typeface="Calibri" panose="020F0502020204030204" pitchFamily="34" charset="0"/>
              </a:rPr>
              <a:t>.</a:t>
            </a:r>
          </a:p>
          <a:p>
            <a:pPr algn="just">
              <a:lnSpc>
                <a:spcPct val="115000"/>
              </a:lnSpc>
              <a:spcAft>
                <a:spcPts val="1000"/>
              </a:spcAft>
            </a:pPr>
            <a:r>
              <a:rPr lang="es-ES" dirty="0" smtClean="0"/>
              <a:t>Los </a:t>
            </a:r>
            <a:r>
              <a:rPr lang="es-ES" dirty="0"/>
              <a:t>mecanismos de defensa se activan para evitar el dolor del alma. Cuando no tenemos la madurez para gestionar el dolor, el sufrimiento lo desplaza. Por eso, los formadores de esta metodología tratamos el vídeo con mucho cuidado</a:t>
            </a:r>
            <a:r>
              <a:rPr lang="es-ES" dirty="0" smtClean="0"/>
              <a:t>.</a:t>
            </a:r>
          </a:p>
          <a:p>
            <a:pPr algn="just">
              <a:lnSpc>
                <a:spcPct val="115000"/>
              </a:lnSpc>
              <a:spcAft>
                <a:spcPts val="1000"/>
              </a:spcAft>
            </a:pPr>
            <a:r>
              <a:rPr lang="es-ES" dirty="0"/>
              <a:t>Esta técnica no busca bailar, sino despertar la danza interna y danzar con la vida</a:t>
            </a:r>
            <a:endParaRPr lang="es-ES" sz="24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5000"/>
              </a:lnSpc>
              <a:spcAft>
                <a:spcPts val="1000"/>
              </a:spcAft>
            </a:pPr>
            <a:endParaRPr lang="es-ES" sz="24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227053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275"/>
            <a:ext cx="12192000" cy="6858000"/>
          </a:xfrm>
          <a:prstGeom prst="rect">
            <a:avLst/>
          </a:prstGeom>
        </p:spPr>
      </p:pic>
      <p:sp>
        <p:nvSpPr>
          <p:cNvPr id="2" name="Rectángulo 1"/>
          <p:cNvSpPr/>
          <p:nvPr/>
        </p:nvSpPr>
        <p:spPr>
          <a:xfrm>
            <a:off x="3101009" y="2274838"/>
            <a:ext cx="8706678" cy="461665"/>
          </a:xfrm>
          <a:prstGeom prst="rect">
            <a:avLst/>
          </a:prstGeom>
        </p:spPr>
        <p:txBody>
          <a:bodyPr wrap="square">
            <a:spAutoFit/>
          </a:bodyPr>
          <a:lstStyle/>
          <a:p>
            <a:r>
              <a:rPr lang="es-ES" sz="2400" i="1" dirty="0" smtClean="0"/>
              <a:t>.</a:t>
            </a:r>
            <a:endParaRPr lang="es-ES" sz="2400" dirty="0"/>
          </a:p>
        </p:txBody>
      </p:sp>
      <p:sp>
        <p:nvSpPr>
          <p:cNvPr id="4" name="Rectángulo 3"/>
          <p:cNvSpPr/>
          <p:nvPr/>
        </p:nvSpPr>
        <p:spPr>
          <a:xfrm>
            <a:off x="2862470" y="1313756"/>
            <a:ext cx="8133522" cy="3816109"/>
          </a:xfrm>
          <a:prstGeom prst="rect">
            <a:avLst/>
          </a:prstGeom>
        </p:spPr>
        <p:txBody>
          <a:bodyPr wrap="square">
            <a:spAutoFit/>
          </a:bodyPr>
          <a:lstStyle/>
          <a:p>
            <a:r>
              <a:rPr lang="es-ES" sz="2400" b="1" dirty="0" smtClean="0"/>
              <a:t>Dinámica . </a:t>
            </a:r>
          </a:p>
          <a:p>
            <a:r>
              <a:rPr lang="es-ES" sz="2400" dirty="0" smtClean="0"/>
              <a:t>Te </a:t>
            </a:r>
            <a:r>
              <a:rPr lang="es-ES" sz="2400" dirty="0"/>
              <a:t>propongo olvidarse del arte y del montaje para ir solo a lo que </a:t>
            </a:r>
            <a:r>
              <a:rPr lang="es-ES" sz="2400" dirty="0" smtClean="0"/>
              <a:t>tu </a:t>
            </a:r>
            <a:r>
              <a:rPr lang="es-ES" sz="2400" dirty="0"/>
              <a:t>cuerpo siente: </a:t>
            </a:r>
            <a:r>
              <a:rPr lang="es-ES" sz="2400" i="1" dirty="0"/>
              <a:t>no busques la forma estética de tu baile; déjate sentir cómo la técnica corporal consciente de tu baile te atraviesa; respira.</a:t>
            </a:r>
            <a:r>
              <a:rPr lang="es-ES" sz="2400" dirty="0"/>
              <a:t> </a:t>
            </a:r>
            <a:endParaRPr lang="es-ES" sz="2400" dirty="0" smtClean="0"/>
          </a:p>
          <a:p>
            <a:r>
              <a:rPr lang="es-ES" sz="2400" dirty="0" smtClean="0"/>
              <a:t>Observa tu parte </a:t>
            </a:r>
            <a:r>
              <a:rPr lang="es-ES" sz="2400" dirty="0"/>
              <a:t>que quiere resultados inmediatos y que sabe que lleva mucho tiempo bailando se cansa, se aburre, desestima la lentitud y dice</a:t>
            </a:r>
            <a:r>
              <a:rPr lang="es-ES" sz="2400"/>
              <a:t>: </a:t>
            </a:r>
            <a:r>
              <a:rPr lang="es-ES" sz="2400" smtClean="0"/>
              <a:t>“</a:t>
            </a:r>
            <a:r>
              <a:rPr lang="es-ES" sz="2400" i="1" smtClean="0"/>
              <a:t>¿¡</a:t>
            </a:r>
            <a:r>
              <a:rPr lang="es-ES" sz="2400" i="1" dirty="0"/>
              <a:t>Yo, que llevo bailando toda la vida; me voy a tirar tres meses con la </a:t>
            </a:r>
            <a:r>
              <a:rPr lang="es-ES" sz="2400" i="1"/>
              <a:t>colocación</a:t>
            </a:r>
            <a:r>
              <a:rPr lang="es-ES" sz="2400" i="1" smtClean="0"/>
              <a:t>!?”</a:t>
            </a:r>
            <a:endParaRPr lang="es-ES" sz="2400" dirty="0"/>
          </a:p>
          <a:p>
            <a:pPr algn="just">
              <a:lnSpc>
                <a:spcPct val="115000"/>
              </a:lnSpc>
              <a:spcAft>
                <a:spcPts val="1000"/>
              </a:spcAft>
            </a:pPr>
            <a:endParaRPr lang="es-ES" sz="24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3716887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3859</TotalTime>
  <Words>1605</Words>
  <Application>Microsoft Office PowerPoint</Application>
  <PresentationFormat>Panorámica</PresentationFormat>
  <Paragraphs>124</Paragraphs>
  <Slides>21</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21</vt:i4>
      </vt:variant>
    </vt:vector>
  </HeadingPairs>
  <TitlesOfParts>
    <vt:vector size="27" baseType="lpstr">
      <vt:lpstr>Arial</vt:lpstr>
      <vt:lpstr>Calibri</vt:lpstr>
      <vt:lpstr>Calibri Light</vt:lpstr>
      <vt:lpstr>Symbol</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Usuario</cp:lastModifiedBy>
  <cp:revision>99</cp:revision>
  <dcterms:created xsi:type="dcterms:W3CDTF">2021-01-22T19:25:11Z</dcterms:created>
  <dcterms:modified xsi:type="dcterms:W3CDTF">2024-12-17T07:32:33Z</dcterms:modified>
</cp:coreProperties>
</file>